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notesSlides/notesSlide2.xml" ContentType="application/vnd.openxmlformats-officedocument.presentationml.notesSlide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notesSlides/notesSlide3.xml" ContentType="application/vnd.openxmlformats-officedocument.presentationml.notesSlide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notesSlides/notesSlide9.xml" ContentType="application/vnd.openxmlformats-officedocument.presentationml.notesSlide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notesSlides/notesSlide10.xml" ContentType="application/vnd.openxmlformats-officedocument.presentationml.notesSlide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73" r:id="rId2"/>
    <p:sldId id="259" r:id="rId3"/>
    <p:sldId id="261" r:id="rId4"/>
    <p:sldId id="262" r:id="rId5"/>
    <p:sldId id="260" r:id="rId6"/>
    <p:sldId id="263" r:id="rId7"/>
    <p:sldId id="264" r:id="rId8"/>
    <p:sldId id="265" r:id="rId9"/>
    <p:sldId id="268" r:id="rId10"/>
    <p:sldId id="269" r:id="rId11"/>
    <p:sldId id="270" r:id="rId12"/>
    <p:sldId id="271" r:id="rId13"/>
    <p:sldId id="272" r:id="rId14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4EF8"/>
    <a:srgbClr val="B93A3A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87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45" y="8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2024/5/2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3337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316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2024/5/2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339509"/>
            <a:ext cx="12192000" cy="79260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323530" y="6357257"/>
            <a:ext cx="11868470" cy="3396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: Shape 2"/>
          <p:cNvSpPr/>
          <p:nvPr userDrawn="1"/>
        </p:nvSpPr>
        <p:spPr>
          <a:xfrm>
            <a:off x="323530" y="6349287"/>
            <a:ext cx="565116" cy="347603"/>
          </a:xfrm>
          <a:custGeom>
            <a:avLst/>
            <a:gdLst>
              <a:gd name="connsiteX0" fmla="*/ 5086770 w 5086770"/>
              <a:gd name="connsiteY0" fmla="*/ 1174706 h 3128874"/>
              <a:gd name="connsiteX1" fmla="*/ 5086770 w 5086770"/>
              <a:gd name="connsiteY1" fmla="*/ 1184663 h 3128874"/>
              <a:gd name="connsiteX2" fmla="*/ 5079830 w 5086770"/>
              <a:gd name="connsiteY2" fmla="*/ 1185820 h 3128874"/>
              <a:gd name="connsiteX3" fmla="*/ 5078289 w 5086770"/>
              <a:gd name="connsiteY3" fmla="*/ 1182737 h 3128874"/>
              <a:gd name="connsiteX4" fmla="*/ 5078289 w 5086770"/>
              <a:gd name="connsiteY4" fmla="*/ 1179654 h 3128874"/>
              <a:gd name="connsiteX5" fmla="*/ 1690658 w 5086770"/>
              <a:gd name="connsiteY5" fmla="*/ 810655 h 3128874"/>
              <a:gd name="connsiteX6" fmla="*/ 1349061 w 5086770"/>
              <a:gd name="connsiteY6" fmla="*/ 1934928 h 3128874"/>
              <a:gd name="connsiteX7" fmla="*/ 2035854 w 5086770"/>
              <a:gd name="connsiteY7" fmla="*/ 1934928 h 3128874"/>
              <a:gd name="connsiteX8" fmla="*/ 3765314 w 5086770"/>
              <a:gd name="connsiteY8" fmla="*/ 0 h 3128874"/>
              <a:gd name="connsiteX9" fmla="*/ 4465138 w 5086770"/>
              <a:gd name="connsiteY9" fmla="*/ 0 h 3128874"/>
              <a:gd name="connsiteX10" fmla="*/ 4675955 w 5086770"/>
              <a:gd name="connsiteY10" fmla="*/ 0 h 3128874"/>
              <a:gd name="connsiteX11" fmla="*/ 4659036 w 5086770"/>
              <a:gd name="connsiteY11" fmla="*/ 34412 h 3128874"/>
              <a:gd name="connsiteX12" fmla="*/ 4651327 w 5086770"/>
              <a:gd name="connsiteY12" fmla="*/ 45203 h 3128874"/>
              <a:gd name="connsiteX13" fmla="*/ 4648245 w 5086770"/>
              <a:gd name="connsiteY13" fmla="*/ 51368 h 3128874"/>
              <a:gd name="connsiteX14" fmla="*/ 4483319 w 5086770"/>
              <a:gd name="connsiteY14" fmla="*/ 361184 h 3128874"/>
              <a:gd name="connsiteX15" fmla="*/ 4480236 w 5086770"/>
              <a:gd name="connsiteY15" fmla="*/ 373515 h 3128874"/>
              <a:gd name="connsiteX16" fmla="*/ 4474071 w 5086770"/>
              <a:gd name="connsiteY16" fmla="*/ 398176 h 3128874"/>
              <a:gd name="connsiteX17" fmla="*/ 4450950 w 5086770"/>
              <a:gd name="connsiteY17" fmla="*/ 498367 h 3128874"/>
              <a:gd name="connsiteX18" fmla="*/ 4440161 w 5086770"/>
              <a:gd name="connsiteY18" fmla="*/ 527652 h 3128874"/>
              <a:gd name="connsiteX19" fmla="*/ 4441700 w 5086770"/>
              <a:gd name="connsiteY19" fmla="*/ 539983 h 3128874"/>
              <a:gd name="connsiteX20" fmla="*/ 4437078 w 5086770"/>
              <a:gd name="connsiteY20" fmla="*/ 561562 h 3128874"/>
              <a:gd name="connsiteX21" fmla="*/ 4433995 w 5086770"/>
              <a:gd name="connsiteY21" fmla="*/ 576976 h 3128874"/>
              <a:gd name="connsiteX22" fmla="*/ 4433994 w 5086770"/>
              <a:gd name="connsiteY22" fmla="*/ 578519 h 3128874"/>
              <a:gd name="connsiteX23" fmla="*/ 4413956 w 5086770"/>
              <a:gd name="connsiteY23" fmla="*/ 797393 h 3128874"/>
              <a:gd name="connsiteX24" fmla="*/ 4438619 w 5086770"/>
              <a:gd name="connsiteY24" fmla="*/ 996230 h 3128874"/>
              <a:gd name="connsiteX25" fmla="*/ 4433995 w 5086770"/>
              <a:gd name="connsiteY25" fmla="*/ 1016268 h 3128874"/>
              <a:gd name="connsiteX26" fmla="*/ 4435536 w 5086770"/>
              <a:gd name="connsiteY26" fmla="*/ 1025517 h 3128874"/>
              <a:gd name="connsiteX27" fmla="*/ 4437078 w 5086770"/>
              <a:gd name="connsiteY27" fmla="*/ 1027057 h 3128874"/>
              <a:gd name="connsiteX28" fmla="*/ 4432452 w 5086770"/>
              <a:gd name="connsiteY28" fmla="*/ 1048636 h 3128874"/>
              <a:gd name="connsiteX29" fmla="*/ 4413956 w 5086770"/>
              <a:gd name="connsiteY29" fmla="*/ 1085630 h 3128874"/>
              <a:gd name="connsiteX30" fmla="*/ 4196623 w 5086770"/>
              <a:gd name="connsiteY30" fmla="*/ 1389280 h 3128874"/>
              <a:gd name="connsiteX31" fmla="*/ 4085645 w 5086770"/>
              <a:gd name="connsiteY31" fmla="*/ 1597365 h 3128874"/>
              <a:gd name="connsiteX32" fmla="*/ 4216661 w 5086770"/>
              <a:gd name="connsiteY32" fmla="*/ 1697556 h 3128874"/>
              <a:gd name="connsiteX33" fmla="*/ 4250571 w 5086770"/>
              <a:gd name="connsiteY33" fmla="*/ 1811617 h 3128874"/>
              <a:gd name="connsiteX34" fmla="*/ 4173502 w 5086770"/>
              <a:gd name="connsiteY34" fmla="*/ 1888685 h 3128874"/>
              <a:gd name="connsiteX35" fmla="*/ 4213578 w 5086770"/>
              <a:gd name="connsiteY35" fmla="*/ 2022784 h 3128874"/>
              <a:gd name="connsiteX36" fmla="*/ 4347678 w 5086770"/>
              <a:gd name="connsiteY36" fmla="*/ 2090605 h 3128874"/>
              <a:gd name="connsiteX37" fmla="*/ 4233616 w 5086770"/>
              <a:gd name="connsiteY37" fmla="*/ 2138388 h 3128874"/>
              <a:gd name="connsiteX38" fmla="*/ 4227451 w 5086770"/>
              <a:gd name="connsiteY38" fmla="*/ 2258616 h 3128874"/>
              <a:gd name="connsiteX39" fmla="*/ 4350761 w 5086770"/>
              <a:gd name="connsiteY39" fmla="*/ 2320270 h 3128874"/>
              <a:gd name="connsiteX40" fmla="*/ 4333805 w 5086770"/>
              <a:gd name="connsiteY40" fmla="*/ 2462077 h 3128874"/>
              <a:gd name="connsiteX41" fmla="*/ 4467905 w 5086770"/>
              <a:gd name="connsiteY41" fmla="*/ 2719486 h 3128874"/>
              <a:gd name="connsiteX42" fmla="*/ 4800655 w 5086770"/>
              <a:gd name="connsiteY42" fmla="*/ 2748491 h 3128874"/>
              <a:gd name="connsiteX43" fmla="*/ 4838191 w 5086770"/>
              <a:gd name="connsiteY43" fmla="*/ 2744074 h 3128874"/>
              <a:gd name="connsiteX44" fmla="*/ 4863823 w 5086770"/>
              <a:gd name="connsiteY44" fmla="*/ 2765476 h 3128874"/>
              <a:gd name="connsiteX45" fmla="*/ 4934321 w 5086770"/>
              <a:gd name="connsiteY45" fmla="*/ 2911083 h 3128874"/>
              <a:gd name="connsiteX46" fmla="*/ 4964162 w 5086770"/>
              <a:gd name="connsiteY46" fmla="*/ 3074402 h 3128874"/>
              <a:gd name="connsiteX47" fmla="*/ 4967647 w 5086770"/>
              <a:gd name="connsiteY47" fmla="*/ 3128874 h 3128874"/>
              <a:gd name="connsiteX48" fmla="*/ 4465138 w 5086770"/>
              <a:gd name="connsiteY48" fmla="*/ 3128874 h 3128874"/>
              <a:gd name="connsiteX49" fmla="*/ 4465138 w 5086770"/>
              <a:gd name="connsiteY49" fmla="*/ 3127460 h 3128874"/>
              <a:gd name="connsiteX50" fmla="*/ 3765314 w 5086770"/>
              <a:gd name="connsiteY50" fmla="*/ 3127460 h 3128874"/>
              <a:gd name="connsiteX51" fmla="*/ 1175459 w 5086770"/>
              <a:gd name="connsiteY51" fmla="*/ 0 h 3128874"/>
              <a:gd name="connsiteX52" fmla="*/ 2229594 w 5086770"/>
              <a:gd name="connsiteY52" fmla="*/ 0 h 3128874"/>
              <a:gd name="connsiteX53" fmla="*/ 3404781 w 5086770"/>
              <a:gd name="connsiteY53" fmla="*/ 3127460 h 3128874"/>
              <a:gd name="connsiteX54" fmla="*/ 2392789 w 5086770"/>
              <a:gd name="connsiteY54" fmla="*/ 3127460 h 3128874"/>
              <a:gd name="connsiteX55" fmla="*/ 2236317 w 5086770"/>
              <a:gd name="connsiteY55" fmla="*/ 2611186 h 3128874"/>
              <a:gd name="connsiteX56" fmla="*/ 1139165 w 5086770"/>
              <a:gd name="connsiteY56" fmla="*/ 2611186 h 3128874"/>
              <a:gd name="connsiteX57" fmla="*/ 986721 w 5086770"/>
              <a:gd name="connsiteY57" fmla="*/ 3127460 h 3128874"/>
              <a:gd name="connsiteX58" fmla="*/ 0 w 5086770"/>
              <a:gd name="connsiteY58" fmla="*/ 3127460 h 3128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5086770" h="3128874">
                <a:moveTo>
                  <a:pt x="5086770" y="1174706"/>
                </a:moveTo>
                <a:lnTo>
                  <a:pt x="5086770" y="1184663"/>
                </a:lnTo>
                <a:lnTo>
                  <a:pt x="5079830" y="1185820"/>
                </a:lnTo>
                <a:cubicBezTo>
                  <a:pt x="5079829" y="1184277"/>
                  <a:pt x="5078289" y="1184277"/>
                  <a:pt x="5078289" y="1182737"/>
                </a:cubicBezTo>
                <a:lnTo>
                  <a:pt x="5078289" y="1179654"/>
                </a:lnTo>
                <a:close/>
                <a:moveTo>
                  <a:pt x="1690658" y="810655"/>
                </a:moveTo>
                <a:lnTo>
                  <a:pt x="1349061" y="1934928"/>
                </a:lnTo>
                <a:lnTo>
                  <a:pt x="2035854" y="1934928"/>
                </a:lnTo>
                <a:close/>
                <a:moveTo>
                  <a:pt x="3765314" y="0"/>
                </a:moveTo>
                <a:lnTo>
                  <a:pt x="4465138" y="0"/>
                </a:lnTo>
                <a:lnTo>
                  <a:pt x="4675955" y="0"/>
                </a:lnTo>
                <a:lnTo>
                  <a:pt x="4659036" y="34412"/>
                </a:lnTo>
                <a:cubicBezTo>
                  <a:pt x="4655952" y="37496"/>
                  <a:pt x="4652870" y="40578"/>
                  <a:pt x="4651327" y="45203"/>
                </a:cubicBezTo>
                <a:cubicBezTo>
                  <a:pt x="4649787" y="48285"/>
                  <a:pt x="4649788" y="49827"/>
                  <a:pt x="4648245" y="51368"/>
                </a:cubicBezTo>
                <a:cubicBezTo>
                  <a:pt x="4632831" y="72947"/>
                  <a:pt x="4528018" y="224002"/>
                  <a:pt x="4483319" y="361184"/>
                </a:cubicBezTo>
                <a:cubicBezTo>
                  <a:pt x="4481777" y="365808"/>
                  <a:pt x="4480236" y="368891"/>
                  <a:pt x="4480236" y="373515"/>
                </a:cubicBezTo>
                <a:cubicBezTo>
                  <a:pt x="4478694" y="381223"/>
                  <a:pt x="4475612" y="390471"/>
                  <a:pt x="4474071" y="398176"/>
                </a:cubicBezTo>
                <a:cubicBezTo>
                  <a:pt x="4466362" y="432087"/>
                  <a:pt x="4458657" y="465997"/>
                  <a:pt x="4450950" y="498367"/>
                </a:cubicBezTo>
                <a:cubicBezTo>
                  <a:pt x="4444783" y="506073"/>
                  <a:pt x="4440160" y="516863"/>
                  <a:pt x="4440161" y="527652"/>
                </a:cubicBezTo>
                <a:cubicBezTo>
                  <a:pt x="4440160" y="532277"/>
                  <a:pt x="4440160" y="535360"/>
                  <a:pt x="4441700" y="539983"/>
                </a:cubicBezTo>
                <a:cubicBezTo>
                  <a:pt x="4440161" y="547691"/>
                  <a:pt x="4438618" y="555397"/>
                  <a:pt x="4437078" y="561562"/>
                </a:cubicBezTo>
                <a:cubicBezTo>
                  <a:pt x="4435535" y="566187"/>
                  <a:pt x="4433995" y="570810"/>
                  <a:pt x="4433995" y="576976"/>
                </a:cubicBezTo>
                <a:cubicBezTo>
                  <a:pt x="4433995" y="576976"/>
                  <a:pt x="4433994" y="578519"/>
                  <a:pt x="4433994" y="578519"/>
                </a:cubicBezTo>
                <a:cubicBezTo>
                  <a:pt x="4417039" y="674083"/>
                  <a:pt x="4407790" y="755776"/>
                  <a:pt x="4413956" y="797393"/>
                </a:cubicBezTo>
                <a:cubicBezTo>
                  <a:pt x="4421664" y="846717"/>
                  <a:pt x="4440160" y="929951"/>
                  <a:pt x="4438619" y="996230"/>
                </a:cubicBezTo>
                <a:cubicBezTo>
                  <a:pt x="4435535" y="1002395"/>
                  <a:pt x="4433995" y="1008560"/>
                  <a:pt x="4433995" y="1016268"/>
                </a:cubicBezTo>
                <a:cubicBezTo>
                  <a:pt x="4433995" y="1019351"/>
                  <a:pt x="4435536" y="1022434"/>
                  <a:pt x="4435536" y="1025517"/>
                </a:cubicBezTo>
                <a:cubicBezTo>
                  <a:pt x="4435536" y="1025517"/>
                  <a:pt x="4435535" y="1027057"/>
                  <a:pt x="4437078" y="1027057"/>
                </a:cubicBezTo>
                <a:cubicBezTo>
                  <a:pt x="4435536" y="1034764"/>
                  <a:pt x="4433994" y="1042471"/>
                  <a:pt x="4432452" y="1048636"/>
                </a:cubicBezTo>
                <a:lnTo>
                  <a:pt x="4413956" y="1085630"/>
                </a:lnTo>
                <a:cubicBezTo>
                  <a:pt x="4369257" y="1164240"/>
                  <a:pt x="4258278" y="1339957"/>
                  <a:pt x="4196623" y="1389280"/>
                </a:cubicBezTo>
                <a:cubicBezTo>
                  <a:pt x="4128802" y="1441687"/>
                  <a:pt x="4062523" y="1538793"/>
                  <a:pt x="4085645" y="1597365"/>
                </a:cubicBezTo>
                <a:cubicBezTo>
                  <a:pt x="4119555" y="1660562"/>
                  <a:pt x="4181210" y="1688307"/>
                  <a:pt x="4216661" y="1697556"/>
                </a:cubicBezTo>
                <a:cubicBezTo>
                  <a:pt x="4252112" y="1706804"/>
                  <a:pt x="4275233" y="1779247"/>
                  <a:pt x="4250571" y="1811617"/>
                </a:cubicBezTo>
                <a:cubicBezTo>
                  <a:pt x="4225909" y="1843985"/>
                  <a:pt x="4187375" y="1853233"/>
                  <a:pt x="4173502" y="1888685"/>
                </a:cubicBezTo>
                <a:cubicBezTo>
                  <a:pt x="4159630" y="1924137"/>
                  <a:pt x="4153465" y="1998123"/>
                  <a:pt x="4213578" y="2022784"/>
                </a:cubicBezTo>
                <a:cubicBezTo>
                  <a:pt x="4259818" y="2041281"/>
                  <a:pt x="4349219" y="2081356"/>
                  <a:pt x="4347678" y="2090605"/>
                </a:cubicBezTo>
                <a:cubicBezTo>
                  <a:pt x="4346136" y="2099853"/>
                  <a:pt x="4250570" y="2107561"/>
                  <a:pt x="4233616" y="2138388"/>
                </a:cubicBezTo>
                <a:cubicBezTo>
                  <a:pt x="4216660" y="2169216"/>
                  <a:pt x="4204330" y="2220080"/>
                  <a:pt x="4227451" y="2258616"/>
                </a:cubicBezTo>
                <a:cubicBezTo>
                  <a:pt x="4250571" y="2297149"/>
                  <a:pt x="4332264" y="2292526"/>
                  <a:pt x="4350761" y="2320270"/>
                </a:cubicBezTo>
                <a:cubicBezTo>
                  <a:pt x="4381588" y="2371135"/>
                  <a:pt x="4358466" y="2378843"/>
                  <a:pt x="4333805" y="2462077"/>
                </a:cubicBezTo>
                <a:cubicBezTo>
                  <a:pt x="4306060" y="2551476"/>
                  <a:pt x="4302977" y="2650125"/>
                  <a:pt x="4467905" y="2719486"/>
                </a:cubicBezTo>
                <a:cubicBezTo>
                  <a:pt x="4562314" y="2758983"/>
                  <a:pt x="4694054" y="2758743"/>
                  <a:pt x="4800655" y="2748491"/>
                </a:cubicBezTo>
                <a:lnTo>
                  <a:pt x="4838191" y="2744074"/>
                </a:lnTo>
                <a:lnTo>
                  <a:pt x="4863823" y="2765476"/>
                </a:lnTo>
                <a:cubicBezTo>
                  <a:pt x="4895578" y="2799449"/>
                  <a:pt x="4917344" y="2847230"/>
                  <a:pt x="4934321" y="2911083"/>
                </a:cubicBezTo>
                <a:cubicBezTo>
                  <a:pt x="4945640" y="2953651"/>
                  <a:pt x="4957371" y="3013267"/>
                  <a:pt x="4964162" y="3074402"/>
                </a:cubicBezTo>
                <a:lnTo>
                  <a:pt x="4967647" y="3128874"/>
                </a:lnTo>
                <a:lnTo>
                  <a:pt x="4465138" y="3128874"/>
                </a:lnTo>
                <a:lnTo>
                  <a:pt x="4465138" y="3127460"/>
                </a:lnTo>
                <a:lnTo>
                  <a:pt x="3765314" y="3127460"/>
                </a:lnTo>
                <a:close/>
                <a:moveTo>
                  <a:pt x="1175459" y="0"/>
                </a:moveTo>
                <a:lnTo>
                  <a:pt x="2229594" y="0"/>
                </a:lnTo>
                <a:lnTo>
                  <a:pt x="3404781" y="3127460"/>
                </a:lnTo>
                <a:lnTo>
                  <a:pt x="2392789" y="3127460"/>
                </a:lnTo>
                <a:lnTo>
                  <a:pt x="2236317" y="2611186"/>
                </a:lnTo>
                <a:lnTo>
                  <a:pt x="1139165" y="2611186"/>
                </a:lnTo>
                <a:lnTo>
                  <a:pt x="986721" y="3127460"/>
                </a:lnTo>
                <a:lnTo>
                  <a:pt x="0" y="31274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2024/5/2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ags" Target="../tags/tag5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3.xml"/><Relationship Id="rId20" Type="http://schemas.openxmlformats.org/officeDocument/2006/relationships/tags" Target="../tags/tag7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6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6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7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8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2024/5/2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9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0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5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tags" Target="../tags/tag125.xml"/><Relationship Id="rId7" Type="http://schemas.openxmlformats.org/officeDocument/2006/relationships/tags" Target="../tags/tag129.xml"/><Relationship Id="rId12" Type="http://schemas.openxmlformats.org/officeDocument/2006/relationships/image" Target="../media/image4.png"/><Relationship Id="rId2" Type="http://schemas.openxmlformats.org/officeDocument/2006/relationships/tags" Target="../tags/tag124.xml"/><Relationship Id="rId1" Type="http://schemas.openxmlformats.org/officeDocument/2006/relationships/tags" Target="../tags/tag123.xml"/><Relationship Id="rId6" Type="http://schemas.openxmlformats.org/officeDocument/2006/relationships/tags" Target="../tags/tag128.xml"/><Relationship Id="rId11" Type="http://schemas.openxmlformats.org/officeDocument/2006/relationships/image" Target="../media/image2.png"/><Relationship Id="rId5" Type="http://schemas.openxmlformats.org/officeDocument/2006/relationships/tags" Target="../tags/tag127.xml"/><Relationship Id="rId10" Type="http://schemas.openxmlformats.org/officeDocument/2006/relationships/image" Target="../media/image1.png"/><Relationship Id="rId4" Type="http://schemas.openxmlformats.org/officeDocument/2006/relationships/tags" Target="../tags/tag126.xml"/><Relationship Id="rId9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137.xml"/><Relationship Id="rId13" Type="http://schemas.openxmlformats.org/officeDocument/2006/relationships/tags" Target="../tags/tag142.xml"/><Relationship Id="rId3" Type="http://schemas.openxmlformats.org/officeDocument/2006/relationships/tags" Target="../tags/tag132.xml"/><Relationship Id="rId7" Type="http://schemas.openxmlformats.org/officeDocument/2006/relationships/tags" Target="../tags/tag136.xml"/><Relationship Id="rId12" Type="http://schemas.openxmlformats.org/officeDocument/2006/relationships/tags" Target="../tags/tag141.xml"/><Relationship Id="rId17" Type="http://schemas.openxmlformats.org/officeDocument/2006/relationships/image" Target="../media/image9.png"/><Relationship Id="rId2" Type="http://schemas.openxmlformats.org/officeDocument/2006/relationships/tags" Target="../tags/tag131.xml"/><Relationship Id="rId16" Type="http://schemas.openxmlformats.org/officeDocument/2006/relationships/image" Target="../media/image1.png"/><Relationship Id="rId1" Type="http://schemas.openxmlformats.org/officeDocument/2006/relationships/tags" Target="../tags/tag130.xml"/><Relationship Id="rId6" Type="http://schemas.openxmlformats.org/officeDocument/2006/relationships/tags" Target="../tags/tag135.xml"/><Relationship Id="rId11" Type="http://schemas.openxmlformats.org/officeDocument/2006/relationships/tags" Target="../tags/tag140.xml"/><Relationship Id="rId5" Type="http://schemas.openxmlformats.org/officeDocument/2006/relationships/tags" Target="../tags/tag134.xml"/><Relationship Id="rId15" Type="http://schemas.openxmlformats.org/officeDocument/2006/relationships/notesSlide" Target="../notesSlides/notesSlide11.xml"/><Relationship Id="rId10" Type="http://schemas.openxmlformats.org/officeDocument/2006/relationships/tags" Target="../tags/tag139.xml"/><Relationship Id="rId4" Type="http://schemas.openxmlformats.org/officeDocument/2006/relationships/tags" Target="../tags/tag133.xml"/><Relationship Id="rId9" Type="http://schemas.openxmlformats.org/officeDocument/2006/relationships/tags" Target="../tags/tag138.xml"/><Relationship Id="rId14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71.xml"/><Relationship Id="rId13" Type="http://schemas.openxmlformats.org/officeDocument/2006/relationships/tags" Target="../tags/tag76.xml"/><Relationship Id="rId18" Type="http://schemas.openxmlformats.org/officeDocument/2006/relationships/tags" Target="../tags/tag81.xml"/><Relationship Id="rId26" Type="http://schemas.openxmlformats.org/officeDocument/2006/relationships/tags" Target="../tags/tag89.xml"/><Relationship Id="rId3" Type="http://schemas.openxmlformats.org/officeDocument/2006/relationships/tags" Target="../tags/tag66.xml"/><Relationship Id="rId21" Type="http://schemas.openxmlformats.org/officeDocument/2006/relationships/tags" Target="../tags/tag84.xml"/><Relationship Id="rId34" Type="http://schemas.openxmlformats.org/officeDocument/2006/relationships/notesSlide" Target="../notesSlides/notesSlide2.xml"/><Relationship Id="rId7" Type="http://schemas.openxmlformats.org/officeDocument/2006/relationships/tags" Target="../tags/tag70.xml"/><Relationship Id="rId12" Type="http://schemas.openxmlformats.org/officeDocument/2006/relationships/tags" Target="../tags/tag75.xml"/><Relationship Id="rId17" Type="http://schemas.openxmlformats.org/officeDocument/2006/relationships/tags" Target="../tags/tag80.xml"/><Relationship Id="rId25" Type="http://schemas.openxmlformats.org/officeDocument/2006/relationships/tags" Target="../tags/tag88.xml"/><Relationship Id="rId33" Type="http://schemas.openxmlformats.org/officeDocument/2006/relationships/slideLayout" Target="../slideLayouts/slideLayout12.xml"/><Relationship Id="rId2" Type="http://schemas.openxmlformats.org/officeDocument/2006/relationships/tags" Target="../tags/tag65.xml"/><Relationship Id="rId16" Type="http://schemas.openxmlformats.org/officeDocument/2006/relationships/tags" Target="../tags/tag79.xml"/><Relationship Id="rId20" Type="http://schemas.openxmlformats.org/officeDocument/2006/relationships/tags" Target="../tags/tag83.xml"/><Relationship Id="rId29" Type="http://schemas.openxmlformats.org/officeDocument/2006/relationships/tags" Target="../tags/tag92.xml"/><Relationship Id="rId1" Type="http://schemas.openxmlformats.org/officeDocument/2006/relationships/tags" Target="../tags/tag64.xml"/><Relationship Id="rId6" Type="http://schemas.openxmlformats.org/officeDocument/2006/relationships/tags" Target="../tags/tag69.xml"/><Relationship Id="rId11" Type="http://schemas.openxmlformats.org/officeDocument/2006/relationships/tags" Target="../tags/tag74.xml"/><Relationship Id="rId24" Type="http://schemas.openxmlformats.org/officeDocument/2006/relationships/tags" Target="../tags/tag87.xml"/><Relationship Id="rId32" Type="http://schemas.openxmlformats.org/officeDocument/2006/relationships/tags" Target="../tags/tag95.xml"/><Relationship Id="rId5" Type="http://schemas.openxmlformats.org/officeDocument/2006/relationships/tags" Target="../tags/tag68.xml"/><Relationship Id="rId15" Type="http://schemas.openxmlformats.org/officeDocument/2006/relationships/tags" Target="../tags/tag78.xml"/><Relationship Id="rId23" Type="http://schemas.openxmlformats.org/officeDocument/2006/relationships/tags" Target="../tags/tag86.xml"/><Relationship Id="rId28" Type="http://schemas.openxmlformats.org/officeDocument/2006/relationships/tags" Target="../tags/tag91.xml"/><Relationship Id="rId10" Type="http://schemas.openxmlformats.org/officeDocument/2006/relationships/tags" Target="../tags/tag73.xml"/><Relationship Id="rId19" Type="http://schemas.openxmlformats.org/officeDocument/2006/relationships/tags" Target="../tags/tag82.xml"/><Relationship Id="rId31" Type="http://schemas.openxmlformats.org/officeDocument/2006/relationships/tags" Target="../tags/tag94.xml"/><Relationship Id="rId4" Type="http://schemas.openxmlformats.org/officeDocument/2006/relationships/tags" Target="../tags/tag67.xml"/><Relationship Id="rId9" Type="http://schemas.openxmlformats.org/officeDocument/2006/relationships/tags" Target="../tags/tag72.xml"/><Relationship Id="rId14" Type="http://schemas.openxmlformats.org/officeDocument/2006/relationships/tags" Target="../tags/tag77.xml"/><Relationship Id="rId22" Type="http://schemas.openxmlformats.org/officeDocument/2006/relationships/tags" Target="../tags/tag85.xml"/><Relationship Id="rId27" Type="http://schemas.openxmlformats.org/officeDocument/2006/relationships/tags" Target="../tags/tag90.xml"/><Relationship Id="rId30" Type="http://schemas.openxmlformats.org/officeDocument/2006/relationships/tags" Target="../tags/tag93.xml"/><Relationship Id="rId35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103.xml"/><Relationship Id="rId13" Type="http://schemas.openxmlformats.org/officeDocument/2006/relationships/image" Target="../media/image2.png"/><Relationship Id="rId18" Type="http://schemas.openxmlformats.org/officeDocument/2006/relationships/image" Target="../media/image6.png"/><Relationship Id="rId3" Type="http://schemas.openxmlformats.org/officeDocument/2006/relationships/tags" Target="../tags/tag98.xml"/><Relationship Id="rId7" Type="http://schemas.openxmlformats.org/officeDocument/2006/relationships/tags" Target="../tags/tag102.xml"/><Relationship Id="rId12" Type="http://schemas.openxmlformats.org/officeDocument/2006/relationships/image" Target="../media/image1.png"/><Relationship Id="rId17" Type="http://schemas.openxmlformats.org/officeDocument/2006/relationships/image" Target="../media/image5.png"/><Relationship Id="rId2" Type="http://schemas.openxmlformats.org/officeDocument/2006/relationships/tags" Target="../tags/tag97.xml"/><Relationship Id="rId16" Type="http://schemas.openxmlformats.org/officeDocument/2006/relationships/hyperlink" Target="https://gamma.app/" TargetMode="External"/><Relationship Id="rId1" Type="http://schemas.openxmlformats.org/officeDocument/2006/relationships/tags" Target="../tags/tag96.xml"/><Relationship Id="rId6" Type="http://schemas.openxmlformats.org/officeDocument/2006/relationships/tags" Target="../tags/tag101.xml"/><Relationship Id="rId11" Type="http://schemas.openxmlformats.org/officeDocument/2006/relationships/notesSlide" Target="../notesSlides/notesSlide3.xml"/><Relationship Id="rId5" Type="http://schemas.openxmlformats.org/officeDocument/2006/relationships/tags" Target="../tags/tag100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2.xml"/><Relationship Id="rId4" Type="http://schemas.openxmlformats.org/officeDocument/2006/relationships/tags" Target="../tags/tag99.xml"/><Relationship Id="rId9" Type="http://schemas.openxmlformats.org/officeDocument/2006/relationships/tags" Target="../tags/tag104.xml"/><Relationship Id="rId1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112.xml"/><Relationship Id="rId13" Type="http://schemas.openxmlformats.org/officeDocument/2006/relationships/tags" Target="../tags/tag117.xml"/><Relationship Id="rId18" Type="http://schemas.openxmlformats.org/officeDocument/2006/relationships/notesSlide" Target="../notesSlides/notesSlide4.xml"/><Relationship Id="rId3" Type="http://schemas.openxmlformats.org/officeDocument/2006/relationships/tags" Target="../tags/tag107.xml"/><Relationship Id="rId7" Type="http://schemas.openxmlformats.org/officeDocument/2006/relationships/tags" Target="../tags/tag111.xml"/><Relationship Id="rId12" Type="http://schemas.openxmlformats.org/officeDocument/2006/relationships/tags" Target="../tags/tag116.xml"/><Relationship Id="rId17" Type="http://schemas.openxmlformats.org/officeDocument/2006/relationships/slideLayout" Target="../slideLayouts/slideLayout12.xml"/><Relationship Id="rId2" Type="http://schemas.openxmlformats.org/officeDocument/2006/relationships/tags" Target="../tags/tag106.xml"/><Relationship Id="rId16" Type="http://schemas.openxmlformats.org/officeDocument/2006/relationships/tags" Target="../tags/tag120.xml"/><Relationship Id="rId20" Type="http://schemas.openxmlformats.org/officeDocument/2006/relationships/image" Target="../media/image7.png"/><Relationship Id="rId1" Type="http://schemas.openxmlformats.org/officeDocument/2006/relationships/tags" Target="../tags/tag105.xml"/><Relationship Id="rId6" Type="http://schemas.openxmlformats.org/officeDocument/2006/relationships/tags" Target="../tags/tag110.xml"/><Relationship Id="rId11" Type="http://schemas.openxmlformats.org/officeDocument/2006/relationships/tags" Target="../tags/tag115.xml"/><Relationship Id="rId5" Type="http://schemas.openxmlformats.org/officeDocument/2006/relationships/tags" Target="../tags/tag109.xml"/><Relationship Id="rId15" Type="http://schemas.openxmlformats.org/officeDocument/2006/relationships/tags" Target="../tags/tag119.xml"/><Relationship Id="rId10" Type="http://schemas.openxmlformats.org/officeDocument/2006/relationships/tags" Target="../tags/tag114.xml"/><Relationship Id="rId19" Type="http://schemas.openxmlformats.org/officeDocument/2006/relationships/image" Target="../media/image1.png"/><Relationship Id="rId4" Type="http://schemas.openxmlformats.org/officeDocument/2006/relationships/tags" Target="../tags/tag108.xml"/><Relationship Id="rId9" Type="http://schemas.openxmlformats.org/officeDocument/2006/relationships/tags" Target="../tags/tag113.xml"/><Relationship Id="rId14" Type="http://schemas.openxmlformats.org/officeDocument/2006/relationships/tags" Target="../tags/tag1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22.xml"/><Relationship Id="rId1" Type="http://schemas.openxmlformats.org/officeDocument/2006/relationships/tags" Target="../tags/tag121.xml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576"/>
            <a:ext cx="12192000" cy="68580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290689" y="2304447"/>
            <a:ext cx="7610622" cy="8909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556"/>
              </a:lnSpc>
            </a:pPr>
            <a:r>
              <a:rPr lang="zh-CN" altLang="en-US" sz="4000" b="1" dirty="0"/>
              <a:t>基于端侧</a:t>
            </a:r>
            <a:r>
              <a:rPr lang="en-US" altLang="zh-CN" sz="4000" b="1" dirty="0"/>
              <a:t>AI</a:t>
            </a:r>
            <a:r>
              <a:rPr lang="zh-CN" altLang="en-US" sz="4000" b="1" dirty="0"/>
              <a:t>的智慧汉教语音阅读助手</a:t>
            </a:r>
            <a:endParaRPr lang="en-US" sz="4000" b="1" dirty="0"/>
          </a:p>
        </p:txBody>
      </p:sp>
      <p:sp>
        <p:nvSpPr>
          <p:cNvPr id="5" name="Text 2"/>
          <p:cNvSpPr/>
          <p:nvPr/>
        </p:nvSpPr>
        <p:spPr>
          <a:xfrm>
            <a:off x="1698328" y="2129632"/>
            <a:ext cx="4171851" cy="1480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endParaRPr lang="en-US" sz="1458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39F844D-6509-0FCE-690D-B4196B203352}"/>
              </a:ext>
            </a:extLst>
          </p:cNvPr>
          <p:cNvSpPr txBox="1"/>
          <p:nvPr/>
        </p:nvSpPr>
        <p:spPr>
          <a:xfrm>
            <a:off x="6344895" y="4492325"/>
            <a:ext cx="6096000" cy="595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556"/>
              </a:lnSpc>
            </a:pPr>
            <a:r>
              <a:rPr lang="en-US" altLang="zh-CN" sz="2000" dirty="0"/>
              <a:t>——4C2024</a:t>
            </a:r>
            <a:r>
              <a:rPr lang="zh-CN" altLang="en-US" sz="2000" dirty="0"/>
              <a:t>人工智能赛道实践赛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29113734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5" name="Image 1" descr="preencoded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3093211" y="2178671"/>
            <a:ext cx="582544" cy="582544"/>
          </a:xfrm>
          <a:prstGeom prst="rect">
            <a:avLst/>
          </a:prstGeom>
        </p:spPr>
      </p:pic>
      <p:sp>
        <p:nvSpPr>
          <p:cNvPr id="6" name="Text 2"/>
          <p:cNvSpPr/>
          <p:nvPr>
            <p:custDataLst>
              <p:tags r:id="rId2"/>
            </p:custDataLst>
          </p:nvPr>
        </p:nvSpPr>
        <p:spPr>
          <a:xfrm>
            <a:off x="1927986" y="3170972"/>
            <a:ext cx="2913093" cy="36413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2279"/>
              </a:lnSpc>
            </a:pPr>
            <a:r>
              <a:rPr lang="zh-CN" altLang="en-US" sz="1821" b="1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问答模型封装为</a:t>
            </a:r>
            <a:r>
              <a:rPr lang="en-US" altLang="zh-CN" sz="1821" b="1" dirty="0">
                <a:solidFill>
                  <a:srgbClr val="272525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Python</a:t>
            </a:r>
            <a:r>
              <a:rPr lang="zh-CN" altLang="en-US" sz="1821" b="1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模</a:t>
            </a:r>
            <a:r>
              <a:rPr lang="zh-CN" altLang="en-US" sz="1821" b="1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p22-mackinac-pro" pitchFamily="34" charset="-120"/>
              </a:rPr>
              <a:t>块</a:t>
            </a:r>
          </a:p>
        </p:txBody>
      </p:sp>
      <p:sp>
        <p:nvSpPr>
          <p:cNvPr id="7" name="Text 3"/>
          <p:cNvSpPr/>
          <p:nvPr>
            <p:custDataLst>
              <p:tags r:id="rId3"/>
            </p:custDataLst>
          </p:nvPr>
        </p:nvSpPr>
        <p:spPr>
          <a:xfrm>
            <a:off x="1860782" y="3944721"/>
            <a:ext cx="3456800" cy="111825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ts val="2333"/>
              </a:lnSpc>
            </a:pPr>
            <a:r>
              <a:rPr lang="en-US" altLang="zh-CN" sz="1458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lang="zh-CN" altLang="en-US" sz="1458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、基于</a:t>
            </a:r>
            <a:r>
              <a:rPr lang="en-US" altLang="zh-CN" sz="1821" dirty="0">
                <a:solidFill>
                  <a:srgbClr val="272525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PyTorch</a:t>
            </a:r>
            <a:r>
              <a:rPr lang="zh-CN" altLang="en-US" sz="1458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</a:t>
            </a:r>
            <a:r>
              <a:rPr lang="en-US" altLang="zh-CN" sz="1821" dirty="0">
                <a:solidFill>
                  <a:srgbClr val="272525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torch.save()</a:t>
            </a:r>
            <a:r>
              <a:rPr lang="zh-CN" altLang="en-US" sz="1458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函数保存</a:t>
            </a:r>
            <a:r>
              <a:rPr lang="zh-CN" altLang="en-US" sz="1458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模型参数</a:t>
            </a:r>
            <a:endParaRPr lang="zh-CN" altLang="en-US" sz="1458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ts val="2333"/>
              </a:lnSpc>
            </a:pPr>
            <a:r>
              <a:rPr lang="en-US" sz="1458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lang="zh-CN" altLang="en-US" sz="1458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、创建</a:t>
            </a:r>
            <a:r>
              <a:rPr lang="en-US" altLang="zh-CN" sz="1821" dirty="0">
                <a:solidFill>
                  <a:srgbClr val="272525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Python</a:t>
            </a:r>
            <a:r>
              <a:rPr lang="zh-CN" altLang="en-US" sz="1458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模块，</a:t>
            </a:r>
            <a:r>
              <a:rPr lang="zh-CN" altLang="en-US" sz="1458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加载模型</a:t>
            </a:r>
            <a:r>
              <a:rPr lang="zh-CN" altLang="en-US" sz="1458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和并实现推理</a:t>
            </a:r>
          </a:p>
          <a:p>
            <a:pPr>
              <a:lnSpc>
                <a:spcPts val="2333"/>
              </a:lnSpc>
            </a:pPr>
            <a:r>
              <a:rPr lang="en-US" altLang="zh-CN" sz="1458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</a:t>
            </a:r>
            <a:r>
              <a:rPr lang="zh-CN" altLang="en-US" sz="1458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、通过</a:t>
            </a:r>
            <a:r>
              <a:rPr lang="en-US" altLang="zh-CN" sz="1821" dirty="0">
                <a:solidFill>
                  <a:srgbClr val="272525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import</a:t>
            </a:r>
            <a:r>
              <a:rPr lang="zh-CN" altLang="en-US" sz="1458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导入问答模块</a:t>
            </a:r>
            <a:endParaRPr lang="zh-CN" altLang="en-US" sz="1458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1" name="Image 3" descr="preencoded.png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7362186" y="2178671"/>
            <a:ext cx="582544" cy="582544"/>
          </a:xfrm>
          <a:prstGeom prst="rect">
            <a:avLst/>
          </a:prstGeom>
        </p:spPr>
      </p:pic>
      <p:sp>
        <p:nvSpPr>
          <p:cNvPr id="12" name="Text 6"/>
          <p:cNvSpPr/>
          <p:nvPr>
            <p:custDataLst>
              <p:tags r:id="rId5"/>
            </p:custDataLst>
          </p:nvPr>
        </p:nvSpPr>
        <p:spPr>
          <a:xfrm>
            <a:off x="6833548" y="3170972"/>
            <a:ext cx="2913093" cy="36413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2279"/>
              </a:lnSpc>
            </a:pPr>
            <a:r>
              <a:rPr lang="zh-CN" altLang="en-US" sz="1821" b="1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p22-mackinac-pro" pitchFamily="34" charset="-120"/>
              </a:rPr>
              <a:t>实现语音功能函数</a:t>
            </a:r>
          </a:p>
        </p:txBody>
      </p:sp>
      <p:sp>
        <p:nvSpPr>
          <p:cNvPr id="13" name="Text 7"/>
          <p:cNvSpPr/>
          <p:nvPr>
            <p:custDataLst>
              <p:tags r:id="rId6"/>
            </p:custDataLst>
          </p:nvPr>
        </p:nvSpPr>
        <p:spPr>
          <a:xfrm>
            <a:off x="6561556" y="3944721"/>
            <a:ext cx="3456925" cy="111825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ts val="2333"/>
              </a:lnSpc>
            </a:pPr>
            <a:r>
              <a:rPr lang="en-US" altLang="zh-CN" sz="1458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lang="zh-CN" altLang="en-US" sz="1458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、在</a:t>
            </a:r>
            <a:r>
              <a:rPr lang="en-US" altLang="zh-CN" sz="1458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Jetson Nano B01</a:t>
            </a:r>
            <a:r>
              <a:rPr lang="zh-CN" altLang="en-US" sz="1458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开发板上连接远场麦克风阵列</a:t>
            </a:r>
          </a:p>
          <a:p>
            <a:pPr>
              <a:lnSpc>
                <a:spcPts val="2333"/>
              </a:lnSpc>
            </a:pPr>
            <a:r>
              <a:rPr lang="en-US" altLang="zh-CN" sz="1458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lang="zh-CN" altLang="en-US" sz="1458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、本地创建</a:t>
            </a:r>
            <a:r>
              <a:rPr lang="en-US" altLang="zh-CN" sz="1458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Python</a:t>
            </a:r>
            <a:r>
              <a:rPr lang="zh-CN" altLang="en-US" sz="1458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模块，接收麦克风语音唤醒信号，实现</a:t>
            </a:r>
            <a:r>
              <a:rPr lang="zh-CN" altLang="en-US" sz="1458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离线语音唤醒</a:t>
            </a:r>
            <a:endParaRPr lang="zh-CN" altLang="en-US" sz="1458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ts val="2333"/>
              </a:lnSpc>
            </a:pPr>
            <a:r>
              <a:rPr lang="zh-CN" altLang="en-US" sz="1458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2、创建</a:t>
            </a:r>
            <a:r>
              <a:rPr lang="zh-CN" altLang="en-US" sz="1458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在线语音识别函数</a:t>
            </a:r>
            <a:r>
              <a:rPr lang="zh-CN" altLang="en-US" sz="1458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及</a:t>
            </a:r>
            <a:r>
              <a:rPr lang="zh-CN" altLang="en-US" sz="1458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在线语音合成函数</a:t>
            </a:r>
          </a:p>
        </p:txBody>
      </p:sp>
      <p:sp>
        <p:nvSpPr>
          <p:cNvPr id="15" name="Text 1"/>
          <p:cNvSpPr/>
          <p:nvPr>
            <p:custDataLst>
              <p:tags r:id="rId7"/>
            </p:custDataLst>
          </p:nvPr>
        </p:nvSpPr>
        <p:spPr>
          <a:xfrm>
            <a:off x="1274299" y="909737"/>
            <a:ext cx="4629150" cy="57864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4558"/>
              </a:lnSpc>
            </a:pPr>
            <a:r>
              <a:rPr lang="zh-CN" altLang="en-US" sz="3646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p22-mackinac-pro" pitchFamily="34" charset="-120"/>
              </a:rPr>
              <a:t>功能模块实现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-6350" y="0"/>
            <a:ext cx="3048000" cy="68580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742333" y="919262"/>
            <a:ext cx="4629150" cy="57864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4558"/>
              </a:lnSpc>
            </a:pPr>
            <a:r>
              <a:rPr lang="zh-CN" altLang="en-US" sz="3646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p22-mackinac-pro" pitchFamily="34" charset="-120"/>
              </a:rPr>
              <a:t>语音问答功能集成实现</a:t>
            </a:r>
          </a:p>
        </p:txBody>
      </p:sp>
      <p:sp>
        <p:nvSpPr>
          <p:cNvPr id="6" name="Shape 2"/>
          <p:cNvSpPr/>
          <p:nvPr>
            <p:custDataLst>
              <p:tags r:id="rId1"/>
            </p:custDataLst>
          </p:nvPr>
        </p:nvSpPr>
        <p:spPr>
          <a:xfrm>
            <a:off x="4001592" y="1775619"/>
            <a:ext cx="37008" cy="4163020"/>
          </a:xfrm>
          <a:prstGeom prst="roundRect">
            <a:avLst>
              <a:gd name="adj" fmla="val 225151"/>
            </a:avLst>
          </a:prstGeom>
          <a:solidFill>
            <a:srgbClr val="B2D4E5"/>
          </a:solidFill>
        </p:spPr>
      </p:sp>
      <p:sp>
        <p:nvSpPr>
          <p:cNvPr id="7" name="Shape 3"/>
          <p:cNvSpPr/>
          <p:nvPr>
            <p:custDataLst>
              <p:tags r:id="rId2"/>
            </p:custDataLst>
          </p:nvPr>
        </p:nvSpPr>
        <p:spPr>
          <a:xfrm>
            <a:off x="4228356" y="2110036"/>
            <a:ext cx="647998" cy="37008"/>
          </a:xfrm>
          <a:prstGeom prst="roundRect">
            <a:avLst>
              <a:gd name="adj" fmla="val 225151"/>
            </a:avLst>
          </a:prstGeom>
          <a:solidFill>
            <a:srgbClr val="B2D4E5"/>
          </a:solidFill>
        </p:spPr>
      </p:sp>
      <p:sp>
        <p:nvSpPr>
          <p:cNvPr id="8" name="Shape 4"/>
          <p:cNvSpPr/>
          <p:nvPr>
            <p:custDataLst>
              <p:tags r:id="rId3"/>
            </p:custDataLst>
          </p:nvPr>
        </p:nvSpPr>
        <p:spPr>
          <a:xfrm>
            <a:off x="3811737" y="1920281"/>
            <a:ext cx="416619" cy="416619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5"/>
          <p:cNvSpPr/>
          <p:nvPr>
            <p:custDataLst>
              <p:tags r:id="rId4"/>
            </p:custDataLst>
          </p:nvPr>
        </p:nvSpPr>
        <p:spPr>
          <a:xfrm>
            <a:off x="3963640" y="1955007"/>
            <a:ext cx="112812" cy="34706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algn="ctr">
              <a:lnSpc>
                <a:spcPts val="2733"/>
              </a:lnSpc>
            </a:pPr>
            <a:r>
              <a:rPr lang="en-US" sz="2187" b="1" dirty="0">
                <a:solidFill>
                  <a:srgbClr val="272525"/>
                </a:solidFill>
                <a:latin typeface="Abadi" panose="020B0604020104020204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187" dirty="0"/>
          </a:p>
        </p:txBody>
      </p:sp>
      <p:sp>
        <p:nvSpPr>
          <p:cNvPr id="10" name="Text 6"/>
          <p:cNvSpPr/>
          <p:nvPr>
            <p:custDataLst>
              <p:tags r:id="rId5"/>
            </p:custDataLst>
          </p:nvPr>
        </p:nvSpPr>
        <p:spPr>
          <a:xfrm>
            <a:off x="5038428" y="1960761"/>
            <a:ext cx="2314575" cy="28932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2279"/>
              </a:lnSpc>
            </a:pPr>
            <a:r>
              <a:rPr lang="zh-CN" altLang="en-US" sz="1821" b="1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p22-mackinac-pro" pitchFamily="34" charset="-120"/>
              </a:rPr>
              <a:t>持续监听状态</a:t>
            </a:r>
          </a:p>
        </p:txBody>
      </p:sp>
      <p:sp>
        <p:nvSpPr>
          <p:cNvPr id="11" name="Text 7"/>
          <p:cNvSpPr/>
          <p:nvPr/>
        </p:nvSpPr>
        <p:spPr>
          <a:xfrm>
            <a:off x="5038428" y="2361109"/>
            <a:ext cx="6459240" cy="59233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ts val="2333"/>
              </a:lnSpc>
            </a:pPr>
            <a:r>
              <a:rPr lang="zh-CN" altLang="en-US" sz="1458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Eudoxus Sans" pitchFamily="34" charset="-120"/>
              </a:rPr>
              <a:t>麦克风保持监听状态，当监听到唤醒词时，触发语音唤醒</a:t>
            </a:r>
          </a:p>
        </p:txBody>
      </p:sp>
      <p:sp>
        <p:nvSpPr>
          <p:cNvPr id="12" name="Shape 8"/>
          <p:cNvSpPr/>
          <p:nvPr>
            <p:custDataLst>
              <p:tags r:id="rId6"/>
            </p:custDataLst>
          </p:nvPr>
        </p:nvSpPr>
        <p:spPr>
          <a:xfrm>
            <a:off x="4228356" y="3658146"/>
            <a:ext cx="647998" cy="37008"/>
          </a:xfrm>
          <a:prstGeom prst="roundRect">
            <a:avLst>
              <a:gd name="adj" fmla="val 225151"/>
            </a:avLst>
          </a:prstGeom>
          <a:solidFill>
            <a:srgbClr val="B2D4E5"/>
          </a:solidFill>
        </p:spPr>
      </p:sp>
      <p:sp>
        <p:nvSpPr>
          <p:cNvPr id="13" name="Shape 9"/>
          <p:cNvSpPr/>
          <p:nvPr>
            <p:custDataLst>
              <p:tags r:id="rId7"/>
            </p:custDataLst>
          </p:nvPr>
        </p:nvSpPr>
        <p:spPr>
          <a:xfrm>
            <a:off x="3811737" y="3468391"/>
            <a:ext cx="416619" cy="416619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0"/>
          <p:cNvSpPr/>
          <p:nvPr>
            <p:custDataLst>
              <p:tags r:id="rId8"/>
            </p:custDataLst>
          </p:nvPr>
        </p:nvSpPr>
        <p:spPr>
          <a:xfrm>
            <a:off x="3939133" y="3503117"/>
            <a:ext cx="161727" cy="34706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algn="ctr">
              <a:lnSpc>
                <a:spcPts val="2733"/>
              </a:lnSpc>
            </a:pPr>
            <a:r>
              <a:rPr lang="en-US" sz="2187" b="1" dirty="0">
                <a:solidFill>
                  <a:srgbClr val="272525"/>
                </a:solidFill>
                <a:latin typeface="Abadi" panose="020B0604020104020204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187" dirty="0"/>
          </a:p>
        </p:txBody>
      </p:sp>
      <p:sp>
        <p:nvSpPr>
          <p:cNvPr id="15" name="Text 11"/>
          <p:cNvSpPr/>
          <p:nvPr>
            <p:custDataLst>
              <p:tags r:id="rId9"/>
            </p:custDataLst>
          </p:nvPr>
        </p:nvSpPr>
        <p:spPr>
          <a:xfrm>
            <a:off x="5038428" y="3508871"/>
            <a:ext cx="2314575" cy="28932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2279"/>
              </a:lnSpc>
            </a:pPr>
            <a:r>
              <a:rPr lang="zh-CN" altLang="en-US" sz="1821" b="1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p22-mackinac-pro" pitchFamily="34" charset="-120"/>
              </a:rPr>
              <a:t>主动聆听状态</a:t>
            </a:r>
          </a:p>
        </p:txBody>
      </p:sp>
      <p:sp>
        <p:nvSpPr>
          <p:cNvPr id="16" name="Text 12"/>
          <p:cNvSpPr/>
          <p:nvPr/>
        </p:nvSpPr>
        <p:spPr>
          <a:xfrm>
            <a:off x="5038428" y="3909220"/>
            <a:ext cx="6459240" cy="59233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ts val="2333"/>
              </a:lnSpc>
            </a:pPr>
            <a:r>
              <a:rPr lang="zh-CN" altLang="en-US" sz="1458" b="1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Eudoxus Sans" pitchFamily="34" charset="-120"/>
              </a:rPr>
              <a:t>语音输入</a:t>
            </a:r>
            <a:r>
              <a:rPr lang="zh-CN" altLang="en-US" sz="1458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Eudoxus Sans" pitchFamily="34" charset="-120"/>
              </a:rPr>
              <a:t>：持续监听用户的语音输入，将语音转化为文本作为模型输入</a:t>
            </a:r>
          </a:p>
          <a:p>
            <a:pPr>
              <a:lnSpc>
                <a:spcPts val="2333"/>
              </a:lnSpc>
            </a:pPr>
            <a:r>
              <a:rPr lang="zh-CN" altLang="en-US" sz="1458" b="1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Eudoxus Sans" pitchFamily="34" charset="-120"/>
              </a:rPr>
              <a:t>模型计算：</a:t>
            </a:r>
            <a:r>
              <a:rPr lang="zh-CN" altLang="en-US" sz="1458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Eudoxus Sans" pitchFamily="34" charset="-120"/>
              </a:rPr>
              <a:t>将输入内容经过模型计算并输出计算结果</a:t>
            </a:r>
          </a:p>
          <a:p>
            <a:pPr>
              <a:lnSpc>
                <a:spcPts val="2333"/>
              </a:lnSpc>
            </a:pPr>
            <a:r>
              <a:rPr lang="zh-CN" altLang="en-US" sz="1458" b="1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Eudoxus Sans" pitchFamily="34" charset="-120"/>
              </a:rPr>
              <a:t>语音输出</a:t>
            </a:r>
            <a:r>
              <a:rPr lang="zh-CN" altLang="en-US" sz="1458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Eudoxus Sans" pitchFamily="34" charset="-120"/>
              </a:rPr>
              <a:t>：将模型计算结果通过在线语音合成转化为语音，并输出给用户</a:t>
            </a:r>
          </a:p>
        </p:txBody>
      </p:sp>
      <p:sp>
        <p:nvSpPr>
          <p:cNvPr id="17" name="Shape 13"/>
          <p:cNvSpPr/>
          <p:nvPr>
            <p:custDataLst>
              <p:tags r:id="rId10"/>
            </p:custDataLst>
          </p:nvPr>
        </p:nvSpPr>
        <p:spPr>
          <a:xfrm>
            <a:off x="4228356" y="5206256"/>
            <a:ext cx="647998" cy="37008"/>
          </a:xfrm>
          <a:prstGeom prst="roundRect">
            <a:avLst>
              <a:gd name="adj" fmla="val 225151"/>
            </a:avLst>
          </a:prstGeom>
          <a:solidFill>
            <a:srgbClr val="B2D4E5"/>
          </a:solidFill>
        </p:spPr>
      </p:sp>
      <p:sp>
        <p:nvSpPr>
          <p:cNvPr id="18" name="Shape 14"/>
          <p:cNvSpPr/>
          <p:nvPr>
            <p:custDataLst>
              <p:tags r:id="rId11"/>
            </p:custDataLst>
          </p:nvPr>
        </p:nvSpPr>
        <p:spPr>
          <a:xfrm>
            <a:off x="3811737" y="5016501"/>
            <a:ext cx="416619" cy="416619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9" name="Text 15"/>
          <p:cNvSpPr/>
          <p:nvPr>
            <p:custDataLst>
              <p:tags r:id="rId12"/>
            </p:custDataLst>
          </p:nvPr>
        </p:nvSpPr>
        <p:spPr>
          <a:xfrm>
            <a:off x="3936851" y="5051227"/>
            <a:ext cx="166390" cy="34706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algn="ctr">
              <a:lnSpc>
                <a:spcPts val="2733"/>
              </a:lnSpc>
            </a:pPr>
            <a:r>
              <a:rPr lang="en-US" sz="2187" b="1" dirty="0">
                <a:solidFill>
                  <a:srgbClr val="272525"/>
                </a:solidFill>
                <a:latin typeface="Abadi" panose="020B0604020104020204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187" dirty="0"/>
          </a:p>
        </p:txBody>
      </p:sp>
      <p:sp>
        <p:nvSpPr>
          <p:cNvPr id="20" name="Text 16"/>
          <p:cNvSpPr/>
          <p:nvPr>
            <p:custDataLst>
              <p:tags r:id="rId13"/>
            </p:custDataLst>
          </p:nvPr>
        </p:nvSpPr>
        <p:spPr>
          <a:xfrm>
            <a:off x="5038428" y="5056982"/>
            <a:ext cx="2314575" cy="28932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2279"/>
              </a:lnSpc>
            </a:pPr>
            <a:r>
              <a:rPr lang="zh-CN" altLang="en-US" sz="1821" b="1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p22-mackinac-pro" pitchFamily="34" charset="-120"/>
              </a:rPr>
              <a:t>设置循环过程</a:t>
            </a:r>
          </a:p>
        </p:txBody>
      </p:sp>
      <p:sp>
        <p:nvSpPr>
          <p:cNvPr id="21" name="Text 17"/>
          <p:cNvSpPr/>
          <p:nvPr/>
        </p:nvSpPr>
        <p:spPr>
          <a:xfrm>
            <a:off x="5038428" y="5457329"/>
            <a:ext cx="6459240" cy="29616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2333"/>
              </a:lnSpc>
            </a:pPr>
            <a:r>
              <a:rPr lang="zh-CN" altLang="en-US" sz="1458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当系统进入主动聆听状态后，保持监听状态，直到</a:t>
            </a:r>
            <a:r>
              <a:rPr lang="en-US" altLang="zh-CN" sz="1458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20s</a:t>
            </a:r>
            <a:r>
              <a:rPr lang="zh-CN" altLang="en-US" sz="1458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未监听到任何语音时，</a:t>
            </a:r>
          </a:p>
          <a:p>
            <a:pPr>
              <a:lnSpc>
                <a:spcPts val="2333"/>
              </a:lnSpc>
            </a:pPr>
            <a:r>
              <a:rPr lang="zh-CN" altLang="en-US" sz="1458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退出该过程，继续监听唤醒词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7256" y="-4689"/>
            <a:ext cx="12192000" cy="6858000"/>
          </a:xfrm>
          <a:prstGeom prst="rect">
            <a:avLst/>
          </a:prstGeom>
        </p:spPr>
      </p:pic>
      <p:sp>
        <p:nvSpPr>
          <p:cNvPr id="9" name="Shape 0">
            <a:extLst>
              <a:ext uri="{FF2B5EF4-FFF2-40B4-BE49-F238E27FC236}">
                <a16:creationId xmlns:a16="http://schemas.microsoft.com/office/drawing/2014/main" id="{442DA70C-53F4-6126-07BD-521B03DCAD58}"/>
              </a:ext>
            </a:extLst>
          </p:cNvPr>
          <p:cNvSpPr/>
          <p:nvPr/>
        </p:nvSpPr>
        <p:spPr>
          <a:xfrm>
            <a:off x="-47256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0350" y="0"/>
            <a:ext cx="3048000" cy="68580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94333" y="1411090"/>
            <a:ext cx="4629150" cy="5786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556"/>
              </a:lnSpc>
            </a:pPr>
            <a:r>
              <a:rPr lang="en-US" sz="3645" b="1" dirty="0">
                <a:solidFill>
                  <a:srgbClr val="000000"/>
                </a:solidFill>
                <a:latin typeface="Abadi" panose="020B0604020104020204" pitchFamily="34" charset="0"/>
                <a:ea typeface="p22-mackinac-pro" pitchFamily="34" charset="-122"/>
                <a:cs typeface="p22-mackinac-pro" pitchFamily="34" charset="-120"/>
              </a:rPr>
              <a:t>总结展望</a:t>
            </a:r>
            <a:endParaRPr lang="en-US" sz="3645" dirty="0"/>
          </a:p>
        </p:txBody>
      </p:sp>
      <p:sp>
        <p:nvSpPr>
          <p:cNvPr id="6" name="Shape 2"/>
          <p:cNvSpPr/>
          <p:nvPr/>
        </p:nvSpPr>
        <p:spPr>
          <a:xfrm>
            <a:off x="694333" y="2458443"/>
            <a:ext cx="323949" cy="323949"/>
          </a:xfrm>
          <a:prstGeom prst="roundRect">
            <a:avLst>
              <a:gd name="adj" fmla="val 2572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203424" y="2475707"/>
            <a:ext cx="2314575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en-US" sz="1822" b="1" dirty="0">
                <a:solidFill>
                  <a:srgbClr val="272525"/>
                </a:solidFill>
                <a:latin typeface="+mj-ea"/>
                <a:ea typeface="+mj-ea"/>
                <a:cs typeface="p22-mackinac-pro" pitchFamily="34" charset="-120"/>
              </a:rPr>
              <a:t>总结亮点</a:t>
            </a:r>
            <a:endParaRPr lang="en-US" sz="1822" dirty="0">
              <a:latin typeface="+mj-ea"/>
              <a:ea typeface="+mj-ea"/>
            </a:endParaRPr>
          </a:p>
        </p:txBody>
      </p:sp>
      <p:sp>
        <p:nvSpPr>
          <p:cNvPr id="8" name="Text 4"/>
          <p:cNvSpPr/>
          <p:nvPr/>
        </p:nvSpPr>
        <p:spPr>
          <a:xfrm>
            <a:off x="1808311" y="2913564"/>
            <a:ext cx="3276005" cy="11846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zh-CN" altLang="en-US" sz="1458" dirty="0">
                <a:solidFill>
                  <a:srgbClr val="272525"/>
                </a:solidFill>
                <a:latin typeface="+mn-ea"/>
              </a:rPr>
              <a:t>顺应</a:t>
            </a:r>
            <a:r>
              <a:rPr lang="en-US" altLang="zh-CN" sz="1458" dirty="0">
                <a:solidFill>
                  <a:srgbClr val="272525"/>
                </a:solidFill>
                <a:latin typeface="+mn-ea"/>
              </a:rPr>
              <a:t>AI</a:t>
            </a:r>
            <a:r>
              <a:rPr lang="zh-CN" altLang="en-US" sz="1458" dirty="0">
                <a:solidFill>
                  <a:srgbClr val="272525"/>
                </a:solidFill>
                <a:latin typeface="+mn-ea"/>
              </a:rPr>
              <a:t>趋势</a:t>
            </a:r>
            <a:endParaRPr lang="en-US" altLang="zh-CN" sz="1458" dirty="0">
              <a:solidFill>
                <a:srgbClr val="272525"/>
              </a:solidFill>
              <a:latin typeface="+mn-ea"/>
            </a:endParaRPr>
          </a:p>
          <a:p>
            <a:pPr>
              <a:lnSpc>
                <a:spcPts val="2332"/>
              </a:lnSpc>
            </a:pPr>
            <a:r>
              <a:rPr lang="en-US" altLang="zh-CN" sz="1458" dirty="0">
                <a:solidFill>
                  <a:srgbClr val="272525"/>
                </a:solidFill>
                <a:latin typeface="+mn-ea"/>
              </a:rPr>
              <a:t>            </a:t>
            </a:r>
            <a:r>
              <a:rPr lang="zh-CN" altLang="en-US" sz="1458" dirty="0">
                <a:solidFill>
                  <a:srgbClr val="272525"/>
                </a:solidFill>
                <a:latin typeface="+mn-ea"/>
              </a:rPr>
              <a:t>回应解决痛点</a:t>
            </a:r>
            <a:endParaRPr lang="en-US" altLang="zh-CN" sz="1458" dirty="0">
              <a:solidFill>
                <a:srgbClr val="272525"/>
              </a:solidFill>
              <a:latin typeface="+mn-ea"/>
            </a:endParaRPr>
          </a:p>
          <a:p>
            <a:pPr>
              <a:lnSpc>
                <a:spcPts val="2332"/>
              </a:lnSpc>
            </a:pPr>
            <a:r>
              <a:rPr lang="en-US" altLang="zh-CN" sz="1458" dirty="0">
                <a:solidFill>
                  <a:srgbClr val="272525"/>
                </a:solidFill>
                <a:latin typeface="+mn-ea"/>
              </a:rPr>
              <a:t>                     </a:t>
            </a:r>
            <a:r>
              <a:rPr lang="zh-CN" altLang="en-US" sz="1458" dirty="0">
                <a:solidFill>
                  <a:srgbClr val="272525"/>
                </a:solidFill>
                <a:latin typeface="+mn-ea"/>
              </a:rPr>
              <a:t>技术创新与团队探索</a:t>
            </a:r>
            <a:endParaRPr lang="en-US" sz="1458" dirty="0">
              <a:latin typeface="+mn-ea"/>
            </a:endParaRPr>
          </a:p>
        </p:txBody>
      </p:sp>
      <p:sp>
        <p:nvSpPr>
          <p:cNvPr id="11" name="Text 7"/>
          <p:cNvSpPr/>
          <p:nvPr/>
        </p:nvSpPr>
        <p:spPr>
          <a:xfrm>
            <a:off x="5173663" y="2876054"/>
            <a:ext cx="3276005" cy="11846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endParaRPr lang="en-US" sz="1458" dirty="0"/>
          </a:p>
        </p:txBody>
      </p:sp>
      <p:sp>
        <p:nvSpPr>
          <p:cNvPr id="12" name="Shape 8"/>
          <p:cNvSpPr/>
          <p:nvPr/>
        </p:nvSpPr>
        <p:spPr>
          <a:xfrm>
            <a:off x="694333" y="4436865"/>
            <a:ext cx="323949" cy="323949"/>
          </a:xfrm>
          <a:prstGeom prst="roundRect">
            <a:avLst>
              <a:gd name="adj" fmla="val 2572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1203424" y="4454128"/>
            <a:ext cx="2314575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en-US" sz="1822" b="1" dirty="0">
                <a:solidFill>
                  <a:srgbClr val="272525"/>
                </a:solidFill>
                <a:latin typeface="+mj-ea"/>
                <a:ea typeface="+mj-ea"/>
                <a:cs typeface="p22-mackinac-pro" pitchFamily="34" charset="-120"/>
              </a:rPr>
              <a:t>展望未来发展</a:t>
            </a:r>
            <a:endParaRPr lang="en-US" sz="1822" dirty="0">
              <a:latin typeface="+mj-ea"/>
              <a:ea typeface="+mj-ea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1203424" y="4854476"/>
            <a:ext cx="7246243" cy="5923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endParaRPr lang="en-US" sz="1458" dirty="0"/>
          </a:p>
        </p:txBody>
      </p:sp>
      <p:sp>
        <p:nvSpPr>
          <p:cNvPr id="16" name="Text 4">
            <a:extLst>
              <a:ext uri="{FF2B5EF4-FFF2-40B4-BE49-F238E27FC236}">
                <a16:creationId xmlns:a16="http://schemas.microsoft.com/office/drawing/2014/main" id="{6F4D3AAA-1C1F-2EA1-5EA6-A04B199BDF1F}"/>
              </a:ext>
            </a:extLst>
          </p:cNvPr>
          <p:cNvSpPr/>
          <p:nvPr/>
        </p:nvSpPr>
        <p:spPr>
          <a:xfrm>
            <a:off x="1808311" y="5092212"/>
            <a:ext cx="3276005" cy="11846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zh-CN" altLang="en-US" sz="1458" dirty="0">
                <a:solidFill>
                  <a:srgbClr val="272525"/>
                </a:solidFill>
                <a:latin typeface="+mn-ea"/>
              </a:rPr>
              <a:t>数据量多样化</a:t>
            </a:r>
            <a:endParaRPr lang="en-US" altLang="zh-CN" sz="1458" dirty="0">
              <a:solidFill>
                <a:srgbClr val="272525"/>
              </a:solidFill>
              <a:latin typeface="+mn-ea"/>
            </a:endParaRPr>
          </a:p>
          <a:p>
            <a:pPr>
              <a:lnSpc>
                <a:spcPts val="2332"/>
              </a:lnSpc>
            </a:pPr>
            <a:r>
              <a:rPr lang="zh-CN" altLang="en-US" sz="1458" dirty="0">
                <a:solidFill>
                  <a:srgbClr val="272525"/>
                </a:solidFill>
                <a:latin typeface="+mn-ea"/>
              </a:rPr>
              <a:t>            产品人机设计提升</a:t>
            </a:r>
            <a:endParaRPr lang="en-US" altLang="zh-CN" sz="1458" dirty="0">
              <a:solidFill>
                <a:srgbClr val="272525"/>
              </a:solidFill>
              <a:latin typeface="+mn-ea"/>
            </a:endParaRPr>
          </a:p>
          <a:p>
            <a:pPr>
              <a:lnSpc>
                <a:spcPts val="2332"/>
              </a:lnSpc>
            </a:pPr>
            <a:r>
              <a:rPr lang="en-US" altLang="zh-CN" sz="1458" dirty="0">
                <a:solidFill>
                  <a:srgbClr val="272525"/>
                </a:solidFill>
                <a:latin typeface="+mn-ea"/>
              </a:rPr>
              <a:t>	                  </a:t>
            </a:r>
            <a:r>
              <a:rPr lang="zh-CN" altLang="en-US" sz="1458" dirty="0">
                <a:solidFill>
                  <a:srgbClr val="272525"/>
                </a:solidFill>
                <a:latin typeface="+mn-ea"/>
              </a:rPr>
              <a:t>算法精进</a:t>
            </a:r>
            <a:endParaRPr lang="en-US" altLang="zh-CN" sz="1458" dirty="0">
              <a:solidFill>
                <a:srgbClr val="272525"/>
              </a:solidFill>
              <a:latin typeface="+mn-ea"/>
            </a:endParaRPr>
          </a:p>
          <a:p>
            <a:pPr>
              <a:lnSpc>
                <a:spcPts val="2332"/>
              </a:lnSpc>
            </a:pPr>
            <a:endParaRPr lang="en-US" sz="1458" dirty="0">
              <a:latin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35953" y="3062521"/>
            <a:ext cx="4641512" cy="7329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556"/>
              </a:lnSpc>
            </a:pPr>
            <a:r>
              <a:rPr lang="en-US" altLang="zh-CN" sz="9600" dirty="0"/>
              <a:t>THANK  YOU</a:t>
            </a:r>
            <a:r>
              <a:rPr lang="zh-CN" altLang="en-US" sz="9600" dirty="0"/>
              <a:t>！</a:t>
            </a:r>
            <a:endParaRPr lang="en-US" sz="9600" dirty="0"/>
          </a:p>
        </p:txBody>
      </p:sp>
      <p:sp>
        <p:nvSpPr>
          <p:cNvPr id="5" name="Text 2"/>
          <p:cNvSpPr/>
          <p:nvPr/>
        </p:nvSpPr>
        <p:spPr>
          <a:xfrm>
            <a:off x="1698328" y="2129632"/>
            <a:ext cx="4171851" cy="1480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endParaRPr lang="en-US" sz="1458" dirty="0"/>
          </a:p>
        </p:txBody>
      </p:sp>
    </p:spTree>
    <p:extLst>
      <p:ext uri="{BB962C8B-B14F-4D97-AF65-F5344CB8AC3E}">
        <p14:creationId xmlns:p14="http://schemas.microsoft.com/office/powerpoint/2010/main" val="4047192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grpSp>
        <p:nvGrpSpPr>
          <p:cNvPr id="12" name="Group 2"/>
          <p:cNvGrpSpPr/>
          <p:nvPr>
            <p:custDataLst>
              <p:tags r:id="rId1"/>
            </p:custDataLst>
          </p:nvPr>
        </p:nvGrpSpPr>
        <p:grpSpPr>
          <a:xfrm>
            <a:off x="5395798" y="2254209"/>
            <a:ext cx="1388436" cy="4140966"/>
            <a:chOff x="3871798" y="1672614"/>
            <a:chExt cx="1388436" cy="4140966"/>
          </a:xfrm>
        </p:grpSpPr>
        <p:sp>
          <p:nvSpPr>
            <p:cNvPr id="13" name="Arc 3"/>
            <p:cNvSpPr/>
            <p:nvPr>
              <p:custDataLst>
                <p:tags r:id="rId27"/>
              </p:custDataLst>
            </p:nvPr>
          </p:nvSpPr>
          <p:spPr>
            <a:xfrm>
              <a:off x="3883766" y="4437112"/>
              <a:ext cx="1376468" cy="1376468"/>
            </a:xfrm>
            <a:prstGeom prst="arc">
              <a:avLst>
                <a:gd name="adj1" fmla="val 3657515"/>
                <a:gd name="adj2" fmla="val 15912259"/>
              </a:avLst>
            </a:prstGeom>
            <a:ln w="165100">
              <a:solidFill>
                <a:schemeClr val="accent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sp>
          <p:nvSpPr>
            <p:cNvPr id="14" name="Arc 4"/>
            <p:cNvSpPr/>
            <p:nvPr>
              <p:custDataLst>
                <p:tags r:id="rId28"/>
              </p:custDataLst>
            </p:nvPr>
          </p:nvSpPr>
          <p:spPr>
            <a:xfrm flipH="1">
              <a:off x="3871798" y="3040766"/>
              <a:ext cx="1376468" cy="1376468"/>
            </a:xfrm>
            <a:prstGeom prst="arc">
              <a:avLst>
                <a:gd name="adj1" fmla="val 5478932"/>
                <a:gd name="adj2" fmla="val 16740799"/>
              </a:avLst>
            </a:prstGeom>
            <a:ln w="165100">
              <a:solidFill>
                <a:schemeClr val="accent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sp>
          <p:nvSpPr>
            <p:cNvPr id="15" name="Arc 5"/>
            <p:cNvSpPr/>
            <p:nvPr>
              <p:custDataLst>
                <p:tags r:id="rId29"/>
              </p:custDataLst>
            </p:nvPr>
          </p:nvSpPr>
          <p:spPr>
            <a:xfrm>
              <a:off x="3871798" y="1672614"/>
              <a:ext cx="1376468" cy="1376468"/>
            </a:xfrm>
            <a:prstGeom prst="arc">
              <a:avLst>
                <a:gd name="adj1" fmla="val 6266444"/>
                <a:gd name="adj2" fmla="val 19078973"/>
              </a:avLst>
            </a:prstGeom>
            <a:ln w="165100">
              <a:solidFill>
                <a:schemeClr val="accent4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sp>
          <p:nvSpPr>
            <p:cNvPr id="16" name="Oval 6"/>
            <p:cNvSpPr/>
            <p:nvPr>
              <p:custDataLst>
                <p:tags r:id="rId30"/>
              </p:custDataLst>
            </p:nvPr>
          </p:nvSpPr>
          <p:spPr>
            <a:xfrm>
              <a:off x="4139952" y="1928800"/>
              <a:ext cx="864096" cy="86409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sp>
          <p:nvSpPr>
            <p:cNvPr id="17" name="Oval 7"/>
            <p:cNvSpPr/>
            <p:nvPr>
              <p:custDataLst>
                <p:tags r:id="rId31"/>
              </p:custDataLst>
            </p:nvPr>
          </p:nvSpPr>
          <p:spPr>
            <a:xfrm>
              <a:off x="4139952" y="3296952"/>
              <a:ext cx="864096" cy="86409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sp>
          <p:nvSpPr>
            <p:cNvPr id="18" name="Oval 8"/>
            <p:cNvSpPr/>
            <p:nvPr>
              <p:custDataLst>
                <p:tags r:id="rId32"/>
              </p:custDataLst>
            </p:nvPr>
          </p:nvSpPr>
          <p:spPr>
            <a:xfrm>
              <a:off x="4139952" y="4698776"/>
              <a:ext cx="864096" cy="86409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</p:grpSp>
      <p:grpSp>
        <p:nvGrpSpPr>
          <p:cNvPr id="19" name="그룹 11"/>
          <p:cNvGrpSpPr/>
          <p:nvPr>
            <p:custDataLst>
              <p:tags r:id="rId2"/>
            </p:custDataLst>
          </p:nvPr>
        </p:nvGrpSpPr>
        <p:grpSpPr>
          <a:xfrm>
            <a:off x="7104380" y="2454922"/>
            <a:ext cx="4773930" cy="1120050"/>
            <a:chOff x="7104112" y="2060479"/>
            <a:chExt cx="2952328" cy="1119774"/>
          </a:xfrm>
        </p:grpSpPr>
        <p:sp>
          <p:nvSpPr>
            <p:cNvPr id="20" name="TextBox 10"/>
            <p:cNvSpPr txBox="1"/>
            <p:nvPr>
              <p:custDataLst>
                <p:tags r:id="rId25"/>
              </p:custDataLst>
            </p:nvPr>
          </p:nvSpPr>
          <p:spPr>
            <a:xfrm>
              <a:off x="7104112" y="2060479"/>
              <a:ext cx="2952328" cy="3066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</a:rPr>
                <a:t>创建国际中文教育新格局</a:t>
              </a: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</a:endParaRPr>
            </a:p>
          </p:txBody>
        </p:sp>
        <p:sp>
          <p:nvSpPr>
            <p:cNvPr id="21" name="TextBox 11"/>
            <p:cNvSpPr txBox="1"/>
            <p:nvPr>
              <p:custDataLst>
                <p:tags r:id="rId26"/>
              </p:custDataLst>
            </p:nvPr>
          </p:nvSpPr>
          <p:spPr>
            <a:xfrm>
              <a:off x="7104112" y="2350513"/>
              <a:ext cx="2952328" cy="8297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0" i="0" u="none" strike="noStrike" kern="1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 Unicode MS"/>
                  <a:cs typeface="+mn-cs"/>
                </a:rPr>
                <a:t>2022</a:t>
              </a:r>
              <a:r>
                <a:rPr kumimoji="0" lang="zh-CN" altLang="zh-CN" sz="1200" b="0" i="0" u="none" strike="noStrike" kern="1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 Unicode MS"/>
                  <a:cs typeface="Times New Roman" panose="02020603050405020304" pitchFamily="18" charset="0"/>
                </a:rPr>
                <a:t>年</a:t>
              </a:r>
              <a:r>
                <a:rPr kumimoji="0" lang="en-US" altLang="zh-CN" sz="1200" b="0" i="0" u="none" strike="noStrike" kern="1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 Unicode MS"/>
                  <a:cs typeface="+mn-cs"/>
                </a:rPr>
                <a:t>12</a:t>
              </a:r>
              <a:r>
                <a:rPr kumimoji="0" lang="zh-CN" altLang="zh-CN" sz="1200" b="0" i="0" u="none" strike="noStrike" kern="1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 Unicode MS"/>
                  <a:cs typeface="Times New Roman" panose="02020603050405020304" pitchFamily="18" charset="0"/>
                </a:rPr>
                <a:t>月</a:t>
              </a:r>
              <a:r>
                <a:rPr kumimoji="0" lang="en-US" altLang="zh-CN" sz="1200" b="0" i="0" u="none" strike="noStrike" kern="1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 Unicode MS"/>
                  <a:cs typeface="+mn-cs"/>
                </a:rPr>
                <a:t>8</a:t>
              </a:r>
              <a:r>
                <a:rPr kumimoji="0" lang="zh-CN" altLang="zh-CN" sz="1200" b="0" i="0" u="none" strike="noStrike" kern="1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 Unicode MS"/>
                  <a:cs typeface="Times New Roman" panose="02020603050405020304" pitchFamily="18" charset="0"/>
                </a:rPr>
                <a:t>日，国际中文教育大会在京召开</a:t>
              </a:r>
              <a:r>
                <a:rPr kumimoji="0" lang="zh-CN" altLang="en-US" sz="1200" b="0" i="0" u="none" strike="noStrike" kern="1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 Unicode MS"/>
                  <a:cs typeface="Times New Roman" panose="02020603050405020304" pitchFamily="18" charset="0"/>
                </a:rPr>
                <a:t>，</a:t>
              </a:r>
              <a:r>
                <a:rPr kumimoji="0" lang="zh-CN" altLang="zh-CN" sz="1200" b="0" i="0" u="none" strike="noStrike" kern="1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 Unicode MS"/>
                  <a:cs typeface="Times New Roman" panose="02020603050405020304" pitchFamily="18" charset="0"/>
                </a:rPr>
                <a:t>国务院副总理孙春兰强调了国际中文教育的重要性</a:t>
              </a:r>
              <a:r>
                <a:rPr kumimoji="0" lang="zh-CN" altLang="en-US" sz="1200" b="0" i="0" u="none" strike="noStrike" kern="1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 Unicode MS"/>
                  <a:cs typeface="Times New Roman" panose="02020603050405020304" pitchFamily="18" charset="0"/>
                </a:rPr>
                <a:t>，指出“以学习者为中心，以需求为导向”的</a:t>
              </a:r>
              <a:r>
                <a:rPr kumimoji="0" lang="zh-CN" altLang="en-US" sz="1200" b="1" i="0" u="none" strike="noStrike" kern="1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 Unicode MS"/>
                  <a:cs typeface="Times New Roman" panose="02020603050405020304" pitchFamily="18" charset="0"/>
                </a:rPr>
                <a:t>多样化和</a:t>
              </a:r>
              <a:r>
                <a:rPr lang="zh-CN" altLang="en-US" sz="1200" b="1" kern="10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 Unicode MS"/>
                  <a:cs typeface="Times New Roman" panose="02020603050405020304" pitchFamily="18" charset="0"/>
                  <a:sym typeface="+mn-ea"/>
                </a:rPr>
                <a:t>场景化</a:t>
              </a:r>
              <a:r>
                <a:rPr kumimoji="0" lang="zh-CN" altLang="en-US" sz="1200" b="1" i="0" u="none" strike="noStrike" kern="1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 Unicode MS"/>
                  <a:cs typeface="Times New Roman" panose="02020603050405020304" pitchFamily="18" charset="0"/>
                </a:rPr>
                <a:t>学习</a:t>
              </a:r>
              <a:r>
                <a:rPr kumimoji="0" lang="zh-CN" altLang="en-US" sz="1200" b="0" i="0" u="none" strike="noStrike" kern="1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 Unicode MS"/>
                  <a:cs typeface="Times New Roman" panose="02020603050405020304" pitchFamily="18" charset="0"/>
                </a:rPr>
                <a:t>，</a:t>
              </a:r>
              <a:r>
                <a:rPr kumimoji="0" lang="zh-CN" altLang="zh-CN" sz="1200" b="0" i="0" u="none" strike="noStrike" kern="1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 Unicode MS"/>
                  <a:cs typeface="Times New Roman" panose="02020603050405020304" pitchFamily="18" charset="0"/>
                </a:rPr>
                <a:t>因地制宜开发教学大纲、本土化教材教辅和教学工具，创新信息化、数字化、</a:t>
              </a:r>
              <a:r>
                <a:rPr kumimoji="0" lang="zh-CN" altLang="zh-CN" sz="1200" b="1" i="0" u="none" strike="noStrike" kern="1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 Unicode MS"/>
                  <a:cs typeface="Times New Roman" panose="02020603050405020304" pitchFamily="18" charset="0"/>
                </a:rPr>
                <a:t>智能化建设</a:t>
              </a:r>
            </a:p>
          </p:txBody>
        </p:sp>
      </p:grpSp>
      <p:sp>
        <p:nvSpPr>
          <p:cNvPr id="22" name="Chevron 5"/>
          <p:cNvSpPr/>
          <p:nvPr>
            <p:custDataLst>
              <p:tags r:id="rId3"/>
            </p:custDataLst>
          </p:nvPr>
        </p:nvSpPr>
        <p:spPr>
          <a:xfrm>
            <a:off x="6722082" y="2757109"/>
            <a:ext cx="225640" cy="314542"/>
          </a:xfrm>
          <a:prstGeom prst="chevron">
            <a:avLst>
              <a:gd name="adj" fmla="val 42574"/>
            </a:avLst>
          </a:prstGeom>
          <a:solidFill>
            <a:schemeClr val="accent4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  <p:grpSp>
        <p:nvGrpSpPr>
          <p:cNvPr id="23" name="그룹 10"/>
          <p:cNvGrpSpPr/>
          <p:nvPr>
            <p:custDataLst>
              <p:tags r:id="rId4"/>
            </p:custDataLst>
          </p:nvPr>
        </p:nvGrpSpPr>
        <p:grpSpPr>
          <a:xfrm>
            <a:off x="7104380" y="5231147"/>
            <a:ext cx="4773930" cy="1120028"/>
            <a:chOff x="7116163" y="4836511"/>
            <a:chExt cx="2952328" cy="1119948"/>
          </a:xfrm>
        </p:grpSpPr>
        <p:sp>
          <p:nvSpPr>
            <p:cNvPr id="24" name="TextBox 14"/>
            <p:cNvSpPr txBox="1"/>
            <p:nvPr>
              <p:custDataLst>
                <p:tags r:id="rId23"/>
              </p:custDataLst>
            </p:nvPr>
          </p:nvSpPr>
          <p:spPr>
            <a:xfrm>
              <a:off x="7116163" y="4836511"/>
              <a:ext cx="2952328" cy="30668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</a:rPr>
                <a:t>全球汉语学习热情高涨</a:t>
              </a: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</a:endParaRPr>
            </a:p>
          </p:txBody>
        </p:sp>
        <p:sp>
          <p:nvSpPr>
            <p:cNvPr id="25" name="TextBox 15"/>
            <p:cNvSpPr txBox="1"/>
            <p:nvPr>
              <p:custDataLst>
                <p:tags r:id="rId24"/>
              </p:custDataLst>
            </p:nvPr>
          </p:nvSpPr>
          <p:spPr>
            <a:xfrm>
              <a:off x="7116163" y="5126573"/>
              <a:ext cx="2952328" cy="829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</a:rPr>
                <a:t>据教育部发布的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</a:rPr>
                <a:t>《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</a:rPr>
                <a:t>中国语言生活状况报告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</a:rPr>
                <a:t>2023》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</a:rPr>
                <a:t>，全球正在学习中文的人数超过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</a:rPr>
                <a:t>3000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</a:rPr>
                <a:t>万，随着学习中文的人数急速上升，教育机构和资源供应却未能同步跟上，导致学习者数量迅猛膨胀，却面临相对匮乏的高质量教育资源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</a:endParaRPr>
            </a:p>
          </p:txBody>
        </p:sp>
      </p:grpSp>
      <p:sp>
        <p:nvSpPr>
          <p:cNvPr id="26" name="Chevron 67"/>
          <p:cNvSpPr/>
          <p:nvPr>
            <p:custDataLst>
              <p:tags r:id="rId5"/>
            </p:custDataLst>
          </p:nvPr>
        </p:nvSpPr>
        <p:spPr>
          <a:xfrm>
            <a:off x="6734133" y="5533169"/>
            <a:ext cx="225640" cy="314542"/>
          </a:xfrm>
          <a:prstGeom prst="chevron">
            <a:avLst>
              <a:gd name="adj" fmla="val 42574"/>
            </a:avLst>
          </a:prstGeom>
          <a:solidFill>
            <a:schemeClr val="accent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  <p:sp>
        <p:nvSpPr>
          <p:cNvPr id="30" name="Chevron 91"/>
          <p:cNvSpPr/>
          <p:nvPr>
            <p:custDataLst>
              <p:tags r:id="rId6"/>
            </p:custDataLst>
          </p:nvPr>
        </p:nvSpPr>
        <p:spPr>
          <a:xfrm flipH="1">
            <a:off x="5282978" y="4150067"/>
            <a:ext cx="225640" cy="314542"/>
          </a:xfrm>
          <a:prstGeom prst="chevron">
            <a:avLst>
              <a:gd name="adj" fmla="val 42574"/>
            </a:avLst>
          </a:prstGeom>
          <a:solidFill>
            <a:schemeClr val="accent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  <p:grpSp>
        <p:nvGrpSpPr>
          <p:cNvPr id="31" name="Group 21"/>
          <p:cNvGrpSpPr/>
          <p:nvPr>
            <p:custDataLst>
              <p:tags r:id="rId7"/>
            </p:custDataLst>
          </p:nvPr>
        </p:nvGrpSpPr>
        <p:grpSpPr>
          <a:xfrm>
            <a:off x="7104112" y="4078246"/>
            <a:ext cx="2857316" cy="502302"/>
            <a:chOff x="5675124" y="3463007"/>
            <a:chExt cx="2857316" cy="502302"/>
          </a:xfrm>
        </p:grpSpPr>
        <p:sp>
          <p:nvSpPr>
            <p:cNvPr id="32" name="TextBox 22"/>
            <p:cNvSpPr txBox="1"/>
            <p:nvPr>
              <p:custDataLst>
                <p:tags r:id="rId22"/>
              </p:custDataLst>
            </p:nvPr>
          </p:nvSpPr>
          <p:spPr>
            <a:xfrm>
              <a:off x="5675124" y="3463007"/>
              <a:ext cx="2420134" cy="49244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87ADDB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</a:rPr>
                <a:t>技术背景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ADDB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</a:endParaRPr>
            </a:p>
          </p:txBody>
        </p:sp>
        <p:sp>
          <p:nvSpPr>
            <p:cNvPr id="33" name="TextBox 23"/>
            <p:cNvSpPr txBox="1"/>
            <p:nvPr/>
          </p:nvSpPr>
          <p:spPr>
            <a:xfrm>
              <a:off x="6394340" y="3657532"/>
              <a:ext cx="21381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</a:endParaRPr>
            </a:p>
          </p:txBody>
        </p:sp>
      </p:grpSp>
      <p:grpSp>
        <p:nvGrpSpPr>
          <p:cNvPr id="34" name="Group 24"/>
          <p:cNvGrpSpPr/>
          <p:nvPr>
            <p:custDataLst>
              <p:tags r:id="rId8"/>
            </p:custDataLst>
          </p:nvPr>
        </p:nvGrpSpPr>
        <p:grpSpPr>
          <a:xfrm>
            <a:off x="2279578" y="2623708"/>
            <a:ext cx="2859547" cy="492443"/>
            <a:chOff x="755576" y="1993473"/>
            <a:chExt cx="2859547" cy="492443"/>
          </a:xfrm>
        </p:grpSpPr>
        <p:sp>
          <p:nvSpPr>
            <p:cNvPr id="35" name="TextBox 25"/>
            <p:cNvSpPr txBox="1"/>
            <p:nvPr>
              <p:custDataLst>
                <p:tags r:id="rId21"/>
              </p:custDataLst>
            </p:nvPr>
          </p:nvSpPr>
          <p:spPr>
            <a:xfrm>
              <a:off x="1744299" y="1993473"/>
              <a:ext cx="1870824" cy="49244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F77660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</a:rPr>
                <a:t>政策背景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77660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</a:endParaRPr>
            </a:p>
          </p:txBody>
        </p:sp>
        <p:sp>
          <p:nvSpPr>
            <p:cNvPr id="36" name="TextBox 26"/>
            <p:cNvSpPr txBox="1"/>
            <p:nvPr/>
          </p:nvSpPr>
          <p:spPr>
            <a:xfrm>
              <a:off x="755576" y="2169806"/>
              <a:ext cx="21381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</a:endParaRPr>
            </a:p>
          </p:txBody>
        </p:sp>
      </p:grpSp>
      <p:grpSp>
        <p:nvGrpSpPr>
          <p:cNvPr id="37" name="Group 27"/>
          <p:cNvGrpSpPr/>
          <p:nvPr>
            <p:custDataLst>
              <p:tags r:id="rId9"/>
            </p:custDataLst>
          </p:nvPr>
        </p:nvGrpSpPr>
        <p:grpSpPr>
          <a:xfrm>
            <a:off x="2279578" y="5552241"/>
            <a:ext cx="2859547" cy="492443"/>
            <a:chOff x="755576" y="1993473"/>
            <a:chExt cx="2859547" cy="492443"/>
          </a:xfrm>
        </p:grpSpPr>
        <p:sp>
          <p:nvSpPr>
            <p:cNvPr id="38" name="TextBox 28"/>
            <p:cNvSpPr txBox="1"/>
            <p:nvPr>
              <p:custDataLst>
                <p:tags r:id="rId20"/>
              </p:custDataLst>
            </p:nvPr>
          </p:nvSpPr>
          <p:spPr>
            <a:xfrm>
              <a:off x="838952" y="1993473"/>
              <a:ext cx="2776171" cy="49244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87ADDB"/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</a:rPr>
                <a:t>大环境背景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87ADDB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</a:endParaRPr>
            </a:p>
          </p:txBody>
        </p:sp>
        <p:sp>
          <p:nvSpPr>
            <p:cNvPr id="39" name="TextBox 29"/>
            <p:cNvSpPr txBox="1"/>
            <p:nvPr/>
          </p:nvSpPr>
          <p:spPr>
            <a:xfrm>
              <a:off x="755576" y="2169806"/>
              <a:ext cx="21381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</a:endParaRPr>
            </a:p>
          </p:txBody>
        </p:sp>
      </p:grpSp>
      <p:sp>
        <p:nvSpPr>
          <p:cNvPr id="40" name="Rounded Rectangle 7"/>
          <p:cNvSpPr/>
          <p:nvPr>
            <p:custDataLst>
              <p:tags r:id="rId10"/>
            </p:custDataLst>
          </p:nvPr>
        </p:nvSpPr>
        <p:spPr>
          <a:xfrm>
            <a:off x="5919912" y="2745166"/>
            <a:ext cx="352176" cy="30392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  <p:sp>
        <p:nvSpPr>
          <p:cNvPr id="41" name="Block Arc 10"/>
          <p:cNvSpPr/>
          <p:nvPr>
            <p:custDataLst>
              <p:tags r:id="rId11"/>
            </p:custDataLst>
          </p:nvPr>
        </p:nvSpPr>
        <p:spPr>
          <a:xfrm>
            <a:off x="5858341" y="4181388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  <p:sp>
        <p:nvSpPr>
          <p:cNvPr id="42" name="Round Same Side Corner Rectangle 36"/>
          <p:cNvSpPr>
            <a:spLocks noChangeAspect="1"/>
          </p:cNvSpPr>
          <p:nvPr>
            <p:custDataLst>
              <p:tags r:id="rId12"/>
            </p:custDataLst>
          </p:nvPr>
        </p:nvSpPr>
        <p:spPr>
          <a:xfrm>
            <a:off x="5898000" y="5548478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  <p:sp>
        <p:nvSpPr>
          <p:cNvPr id="46" name="Text 1"/>
          <p:cNvSpPr/>
          <p:nvPr/>
        </p:nvSpPr>
        <p:spPr>
          <a:xfrm>
            <a:off x="2980968" y="133827"/>
            <a:ext cx="6231334" cy="79851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7545"/>
              </a:lnSpc>
              <a:buNone/>
            </a:pPr>
            <a:r>
              <a:rPr lang="en-US" sz="503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p22-mackinac-pro" pitchFamily="34" charset="-120"/>
              </a:rPr>
              <a:t>项目背景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340360" y="1106805"/>
            <a:ext cx="11537950" cy="8089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indent="457200" algn="just">
              <a:lnSpc>
                <a:spcPts val="2800"/>
              </a:lnSpc>
              <a:buNone/>
            </a:pPr>
            <a:r>
              <a:rPr lang="en-US" sz="1460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随着</a:t>
            </a:r>
            <a:r>
              <a:rPr lang="zh-CN" altLang="en-US" sz="1460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全球汉语学习热情高涨和</a:t>
            </a:r>
            <a:r>
              <a:rPr lang="en-US" sz="1460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人工智能技术的快速发展</a:t>
            </a:r>
            <a:r>
              <a:rPr lang="zh-CN" altLang="en-US" sz="1460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，</a:t>
            </a:r>
            <a:r>
              <a:rPr lang="en-US" sz="1460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语音交互</a:t>
            </a:r>
            <a:r>
              <a:rPr lang="zh-CN" altLang="en-US" sz="1460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技术在国际中文教育领域的应用</a:t>
            </a:r>
            <a:r>
              <a:rPr lang="en-US" sz="1460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越来越受到关注。本项目旨在设计一</a:t>
            </a:r>
            <a:r>
              <a:rPr lang="zh-CN" altLang="en-US" sz="1460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个</a:t>
            </a:r>
            <a:r>
              <a:rPr lang="en-US" sz="1460" b="1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AI智能语音</a:t>
            </a:r>
            <a:r>
              <a:rPr lang="zh-CN" altLang="en-US" sz="1460" b="1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阅读助手</a:t>
            </a:r>
            <a:r>
              <a:rPr lang="zh-CN" altLang="en-US" sz="1460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，</a:t>
            </a:r>
            <a:r>
              <a:rPr lang="en-US" sz="1460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帮助</a:t>
            </a:r>
            <a:r>
              <a:rPr lang="en-US" sz="1460" b="1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在华留学生</a:t>
            </a:r>
            <a:r>
              <a:rPr lang="zh-CN" altLang="en-US" sz="1460" b="1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和</a:t>
            </a:r>
            <a:r>
              <a:rPr lang="en-US" sz="1460" b="1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对汉语学习感兴趣的外国友人</a:t>
            </a:r>
            <a:r>
              <a:rPr lang="en-US" sz="1460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更便捷高效地完成</a:t>
            </a:r>
            <a:r>
              <a:rPr lang="zh-CN" altLang="en-US" sz="1460" b="1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经典阅读文本的</a:t>
            </a:r>
            <a:r>
              <a:rPr lang="en-US" sz="1460" b="1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深度</a:t>
            </a:r>
            <a:r>
              <a:rPr lang="zh-CN" altLang="en-US" sz="1460" b="1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阅读</a:t>
            </a:r>
            <a:r>
              <a:rPr lang="en-US" sz="1460" b="1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理解</a:t>
            </a:r>
            <a:r>
              <a:rPr lang="zh-CN" altLang="en-US" sz="1460" b="1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与</a:t>
            </a:r>
            <a:r>
              <a:rPr lang="en-US" sz="1460" b="1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学习任务。</a:t>
            </a:r>
            <a:endParaRPr lang="en-US" altLang="en-US" sz="1460" b="1" dirty="0">
              <a:solidFill>
                <a:srgbClr val="272525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340360" y="3295650"/>
            <a:ext cx="5007610" cy="2225675"/>
            <a:chOff x="1124" y="5215"/>
            <a:chExt cx="6971" cy="3505"/>
          </a:xfrm>
        </p:grpSpPr>
        <p:grpSp>
          <p:nvGrpSpPr>
            <p:cNvPr id="55" name="组合 54"/>
            <p:cNvGrpSpPr/>
            <p:nvPr/>
          </p:nvGrpSpPr>
          <p:grpSpPr>
            <a:xfrm>
              <a:off x="1124" y="5215"/>
              <a:ext cx="6970" cy="2165"/>
              <a:chOff x="1605" y="5886"/>
              <a:chExt cx="6488" cy="2165"/>
            </a:xfrm>
          </p:grpSpPr>
          <p:grpSp>
            <p:nvGrpSpPr>
              <p:cNvPr id="27" name="그룹 12"/>
              <p:cNvGrpSpPr/>
              <p:nvPr>
                <p:custDataLst>
                  <p:tags r:id="rId15"/>
                </p:custDataLst>
              </p:nvPr>
            </p:nvGrpSpPr>
            <p:grpSpPr>
              <a:xfrm>
                <a:off x="1606" y="5886"/>
                <a:ext cx="6487" cy="1116"/>
                <a:chOff x="2157873" y="3522649"/>
                <a:chExt cx="2952328" cy="708459"/>
              </a:xfrm>
            </p:grpSpPr>
            <p:sp>
              <p:nvSpPr>
                <p:cNvPr id="28" name="TextBox 18"/>
                <p:cNvSpPr txBox="1"/>
                <p:nvPr>
                  <p:custDataLst>
                    <p:tags r:id="rId18"/>
                  </p:custDataLst>
                </p:nvPr>
              </p:nvSpPr>
              <p:spPr>
                <a:xfrm>
                  <a:off x="2157873" y="3522649"/>
                  <a:ext cx="2952328" cy="306663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marL="0" marR="0" lvl="0" indent="0" algn="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14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  <a:effectLst/>
                      <a:uLnTx/>
                      <a:uFillTx/>
                      <a:latin typeface="Arial" panose="020B0604020202020204"/>
                      <a:cs typeface="Arial" panose="020B0604020202020204" pitchFamily="34" charset="0"/>
                    </a:rPr>
                    <a:t>端侧人工智能发展</a:t>
                  </a:r>
                </a:p>
              </p:txBody>
            </p:sp>
            <p:sp>
              <p:nvSpPr>
                <p:cNvPr id="29" name="TextBox 19"/>
                <p:cNvSpPr txBox="1"/>
                <p:nvPr>
                  <p:custDataLst>
                    <p:tags r:id="rId19"/>
                  </p:custDataLst>
                </p:nvPr>
              </p:nvSpPr>
              <p:spPr>
                <a:xfrm>
                  <a:off x="2157873" y="3770795"/>
                  <a:ext cx="2952328" cy="46031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just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  <a:effectLst/>
                      <a:uLnTx/>
                      <a:uFillTx/>
                      <a:latin typeface="Arial" panose="020B0604020202020204"/>
                      <a:cs typeface="Arial" panose="020B0604020202020204" pitchFamily="34" charset="0"/>
                    </a:rPr>
                    <a:t>由于</a:t>
                  </a:r>
                  <a:r>
                    <a:rPr kumimoji="0" lang="zh-CN" altLang="en-US" sz="12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  <a:effectLst/>
                      <a:uLnTx/>
                      <a:uFillTx/>
                      <a:latin typeface="Arial" panose="020B0604020202020204"/>
                      <a:cs typeface="Arial" panose="020B0604020202020204" pitchFamily="34" charset="0"/>
                    </a:rPr>
                    <a:t>专利保护，隐私保护和个性化</a:t>
                  </a:r>
                  <a:r>
                    <a:rPr kumimoji="0" lang="zh-CN" altLang="en-US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  <a:effectLst/>
                      <a:uLnTx/>
                      <a:uFillTx/>
                      <a:latin typeface="Arial" panose="020B0604020202020204"/>
                      <a:cs typeface="Arial" panose="020B0604020202020204" pitchFamily="34" charset="0"/>
                    </a:rPr>
                    <a:t>的需求，基于端侧设备的机器学习技术得到提升。</a:t>
                  </a:r>
                </a:p>
              </p:txBody>
            </p:sp>
          </p:grpSp>
          <p:sp>
            <p:nvSpPr>
              <p:cNvPr id="51" name="TextBox 18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1605" y="6941"/>
                <a:ext cx="6487" cy="48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</a:rPr>
                  <a:t>北语文本分级专利技术</a:t>
                </a:r>
              </a:p>
            </p:txBody>
          </p:sp>
          <p:sp>
            <p:nvSpPr>
              <p:cNvPr id="52" name="TextBox 19"/>
              <p:cNvSpPr txBox="1"/>
              <p:nvPr>
                <p:custDataLst>
                  <p:tags r:id="rId17"/>
                </p:custDataLst>
              </p:nvPr>
            </p:nvSpPr>
            <p:spPr>
              <a:xfrm>
                <a:off x="1606" y="7326"/>
                <a:ext cx="6487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ju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Arial" panose="020B0604020202020204"/>
                    <a:cs typeface="Arial" panose="020B0604020202020204" pitchFamily="34" charset="0"/>
                  </a:rPr>
                  <a:t>北京语言大学语合中心开发了具有专利的基于Bert文本语言专利技术，这将有助于语言文本的分难度阅读，实现符合个性的文本分类。</a:t>
                </a:r>
              </a:p>
            </p:txBody>
          </p:sp>
        </p:grpSp>
        <p:sp>
          <p:nvSpPr>
            <p:cNvPr id="56" name="TextBox 18"/>
            <p:cNvSpPr txBox="1"/>
            <p:nvPr>
              <p:custDataLst>
                <p:tags r:id="rId13"/>
              </p:custDataLst>
            </p:nvPr>
          </p:nvSpPr>
          <p:spPr>
            <a:xfrm>
              <a:off x="1126" y="7571"/>
              <a:ext cx="6969" cy="48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</a:rPr>
                <a:t>高度可用的语音交互相关技术</a:t>
              </a:r>
            </a:p>
          </p:txBody>
        </p:sp>
        <p:sp>
          <p:nvSpPr>
            <p:cNvPr id="57" name="TextBox 19"/>
            <p:cNvSpPr txBox="1"/>
            <p:nvPr>
              <p:custDataLst>
                <p:tags r:id="rId14"/>
              </p:custDataLst>
            </p:nvPr>
          </p:nvSpPr>
          <p:spPr>
            <a:xfrm>
              <a:off x="1126" y="7995"/>
              <a:ext cx="6966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/>
                  <a:cs typeface="Arial" panose="020B0604020202020204" pitchFamily="34" charset="0"/>
                </a:rPr>
                <a:t>由于国内讯飞等公司开发出可用于语音交互的高度可用的STT与TTs技术。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sp>
        <p:nvSpPr>
          <p:cNvPr id="4" name="Text 1"/>
          <p:cNvSpPr/>
          <p:nvPr/>
        </p:nvSpPr>
        <p:spPr>
          <a:xfrm>
            <a:off x="1467082" y="838300"/>
            <a:ext cx="4629150" cy="57864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4558"/>
              </a:lnSpc>
            </a:pPr>
            <a:r>
              <a:rPr lang="zh-CN" altLang="en-US" sz="3646" b="1" dirty="0">
                <a:solidFill>
                  <a:srgbClr val="000000"/>
                </a:solidFill>
                <a:latin typeface="Abadi" panose="020F0502020204030204" pitchFamily="34" charset="0"/>
                <a:ea typeface="p22-mackinac-pro" pitchFamily="34" charset="-122"/>
                <a:cs typeface="p22-mackinac-pro" pitchFamily="34" charset="-120"/>
              </a:rPr>
              <a:t>技术路线</a:t>
            </a:r>
            <a:endParaRPr lang="en-US" sz="3646" dirty="0"/>
          </a:p>
        </p:txBody>
      </p:sp>
      <p:pic>
        <p:nvPicPr>
          <p:cNvPr id="5" name="Image 1" descr="preencoded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1232661" y="1716849"/>
            <a:ext cx="462856" cy="462856"/>
          </a:xfrm>
          <a:prstGeom prst="rect">
            <a:avLst/>
          </a:prstGeom>
        </p:spPr>
      </p:pic>
      <p:sp>
        <p:nvSpPr>
          <p:cNvPr id="6" name="Text 2"/>
          <p:cNvSpPr/>
          <p:nvPr>
            <p:custDataLst>
              <p:tags r:id="rId2"/>
            </p:custDataLst>
          </p:nvPr>
        </p:nvSpPr>
        <p:spPr>
          <a:xfrm>
            <a:off x="1232661" y="2364846"/>
            <a:ext cx="2314575" cy="28932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2279"/>
              </a:lnSpc>
            </a:pPr>
            <a:r>
              <a:rPr lang="zh-CN" altLang="en-US" sz="1821" b="1" dirty="0">
                <a:solidFill>
                  <a:srgbClr val="272525"/>
                </a:solidFill>
                <a:latin typeface="Abadi" panose="020F0502020204030204" pitchFamily="34" charset="0"/>
                <a:ea typeface="p22-mackinac-pro" pitchFamily="34" charset="-122"/>
                <a:cs typeface="p22-mackinac-pro" pitchFamily="34" charset="-120"/>
              </a:rPr>
              <a:t>系统智能评级</a:t>
            </a:r>
          </a:p>
        </p:txBody>
      </p:sp>
      <p:sp>
        <p:nvSpPr>
          <p:cNvPr id="7" name="Text 3"/>
          <p:cNvSpPr/>
          <p:nvPr>
            <p:custDataLst>
              <p:tags r:id="rId3"/>
            </p:custDataLst>
          </p:nvPr>
        </p:nvSpPr>
        <p:spPr>
          <a:xfrm>
            <a:off x="1232661" y="2765194"/>
            <a:ext cx="2746573" cy="888504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ts val="2333"/>
              </a:lnSpc>
            </a:pP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用户使用前端分级测评系统进行中文等级测评，并学习推荐篇目。</a:t>
            </a:r>
          </a:p>
        </p:txBody>
      </p:sp>
      <p:pic>
        <p:nvPicPr>
          <p:cNvPr id="8" name="Image 2" descr="preencoded.png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4256948" y="1716849"/>
            <a:ext cx="462856" cy="462856"/>
          </a:xfrm>
          <a:prstGeom prst="rect">
            <a:avLst/>
          </a:prstGeom>
        </p:spPr>
      </p:pic>
      <p:sp>
        <p:nvSpPr>
          <p:cNvPr id="9" name="Text 4"/>
          <p:cNvSpPr/>
          <p:nvPr>
            <p:custDataLst>
              <p:tags r:id="rId5"/>
            </p:custDataLst>
          </p:nvPr>
        </p:nvSpPr>
        <p:spPr>
          <a:xfrm>
            <a:off x="4256948" y="2364846"/>
            <a:ext cx="2314575" cy="28932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2279"/>
              </a:lnSpc>
            </a:pPr>
            <a:r>
              <a:rPr lang="zh-CN" altLang="en-US" sz="1821" b="1" dirty="0">
                <a:solidFill>
                  <a:srgbClr val="272525"/>
                </a:solidFill>
                <a:latin typeface="Abadi" panose="020F0502020204030204" pitchFamily="34" charset="0"/>
                <a:ea typeface="p22-mackinac-pro" pitchFamily="34" charset="-122"/>
                <a:cs typeface="p22-mackinac-pro" pitchFamily="34" charset="-120"/>
              </a:rPr>
              <a:t>软硬件结合</a:t>
            </a:r>
          </a:p>
        </p:txBody>
      </p:sp>
      <p:sp>
        <p:nvSpPr>
          <p:cNvPr id="10" name="Text 5"/>
          <p:cNvSpPr/>
          <p:nvPr>
            <p:custDataLst>
              <p:tags r:id="rId6"/>
            </p:custDataLst>
          </p:nvPr>
        </p:nvSpPr>
        <p:spPr>
          <a:xfrm>
            <a:off x="4257146" y="2765425"/>
            <a:ext cx="1890713" cy="888471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ts val="2333"/>
              </a:lnSpc>
            </a:pP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模型部署在硬件语音交互设备上，调用</a:t>
            </a:r>
            <a:r>
              <a:rPr lang="en-US" altLang="zh-CN" sz="1458" dirty="0">
                <a:solidFill>
                  <a:srgbClr val="272525"/>
                </a:solidFill>
                <a:latin typeface="Times New Roman" panose="02020603050405020304" charset="0"/>
                <a:ea typeface="Eudoxus Sans" pitchFamily="34" charset="-122"/>
                <a:cs typeface="Times New Roman" panose="02020603050405020304" charset="0"/>
              </a:rPr>
              <a:t>API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进行语音识别。</a:t>
            </a:r>
          </a:p>
        </p:txBody>
      </p:sp>
      <p:pic>
        <p:nvPicPr>
          <p:cNvPr id="11" name="Image 3" descr="preencoded.png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1241425" y="3636136"/>
            <a:ext cx="462856" cy="462856"/>
          </a:xfrm>
          <a:prstGeom prst="rect">
            <a:avLst/>
          </a:prstGeom>
        </p:spPr>
      </p:pic>
      <p:sp>
        <p:nvSpPr>
          <p:cNvPr id="12" name="Text 6"/>
          <p:cNvSpPr/>
          <p:nvPr>
            <p:custDataLst>
              <p:tags r:id="rId8"/>
            </p:custDataLst>
          </p:nvPr>
        </p:nvSpPr>
        <p:spPr>
          <a:xfrm>
            <a:off x="1241425" y="4284133"/>
            <a:ext cx="2314575" cy="28932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2279"/>
              </a:lnSpc>
            </a:pPr>
            <a:r>
              <a:rPr lang="zh-CN" altLang="en-US" sz="1821" b="1" dirty="0">
                <a:solidFill>
                  <a:srgbClr val="272525"/>
                </a:solidFill>
                <a:latin typeface="Abadi" panose="020F0502020204030204" pitchFamily="34" charset="0"/>
                <a:ea typeface="p22-mackinac-pro" pitchFamily="34" charset="-122"/>
                <a:cs typeface="p22-mackinac-pro" pitchFamily="34" charset="-120"/>
              </a:rPr>
              <a:t>语音交互辅助阅读</a:t>
            </a:r>
          </a:p>
        </p:txBody>
      </p:sp>
      <p:sp>
        <p:nvSpPr>
          <p:cNvPr id="13" name="Text 7"/>
          <p:cNvSpPr/>
          <p:nvPr>
            <p:custDataLst>
              <p:tags r:id="rId9"/>
            </p:custDataLst>
          </p:nvPr>
        </p:nvSpPr>
        <p:spPr>
          <a:xfrm>
            <a:off x="1241425" y="4684481"/>
            <a:ext cx="2746673" cy="888504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ts val="2333"/>
              </a:lnSpc>
            </a:pP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用户语音唤醒系统，即可自动同步当前学习文章。用户可以随时针对文章内容对系统进行提问，系统将经过模型输出语音回答。</a:t>
            </a:r>
          </a:p>
        </p:txBody>
      </p:sp>
      <p:pic>
        <p:nvPicPr>
          <p:cNvPr id="14" name="Image 4" descr="preencoded.png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201795" y="6324600"/>
            <a:ext cx="1914006" cy="457200"/>
          </a:xfrm>
          <a:prstGeom prst="rect">
            <a:avLst/>
          </a:prstGeom>
        </p:spPr>
      </p:pic>
      <p:pic>
        <p:nvPicPr>
          <p:cNvPr id="18" name="图片 18"/>
          <p:cNvPicPr>
            <a:picLocks noChangeAspect="1" noChangeArrowheads="1"/>
          </p:cNvPicPr>
          <p:nvPr/>
        </p:nvPicPr>
        <p:blipFill>
          <a:blip r:embed="rId18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584826" y="1900237"/>
            <a:ext cx="6521979" cy="35898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sp>
        <p:nvSpPr>
          <p:cNvPr id="4" name="Text 1"/>
          <p:cNvSpPr/>
          <p:nvPr/>
        </p:nvSpPr>
        <p:spPr>
          <a:xfrm>
            <a:off x="1505711" y="979753"/>
            <a:ext cx="4629150" cy="57864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4558"/>
              </a:lnSpc>
            </a:pPr>
            <a:r>
              <a:rPr lang="en-US" sz="3646" b="1" dirty="0">
                <a:solidFill>
                  <a:srgbClr val="000000"/>
                </a:solidFill>
                <a:latin typeface="Abadi" panose="020F0502020204030204" pitchFamily="34" charset="0"/>
                <a:ea typeface="p22-mackinac-pro" pitchFamily="34" charset="-122"/>
                <a:cs typeface="p22-mackinac-pro" pitchFamily="34" charset="-120"/>
              </a:rPr>
              <a:t>系统架构</a:t>
            </a:r>
            <a:endParaRPr lang="en-US" sz="3646" dirty="0"/>
          </a:p>
        </p:txBody>
      </p:sp>
      <p:sp>
        <p:nvSpPr>
          <p:cNvPr id="5" name="Text 2"/>
          <p:cNvSpPr/>
          <p:nvPr>
            <p:custDataLst>
              <p:tags r:id="rId1"/>
            </p:custDataLst>
          </p:nvPr>
        </p:nvSpPr>
        <p:spPr>
          <a:xfrm>
            <a:off x="1505711" y="2296418"/>
            <a:ext cx="1860054" cy="28932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2279"/>
              </a:lnSpc>
            </a:pPr>
            <a:r>
              <a:rPr lang="zh-CN" altLang="en-US" sz="1821" b="1" dirty="0">
                <a:solidFill>
                  <a:srgbClr val="000000"/>
                </a:solidFill>
                <a:latin typeface="Abadi" panose="020F0502020204030204" pitchFamily="34" charset="0"/>
                <a:ea typeface="p22-mackinac-pro" pitchFamily="34" charset="-122"/>
                <a:cs typeface="p22-mackinac-pro" pitchFamily="34" charset="-120"/>
              </a:rPr>
              <a:t>文本难度分级技术</a:t>
            </a:r>
          </a:p>
        </p:txBody>
      </p:sp>
      <p:sp>
        <p:nvSpPr>
          <p:cNvPr id="6" name="Text 3"/>
          <p:cNvSpPr/>
          <p:nvPr>
            <p:custDataLst>
              <p:tags r:id="rId2"/>
            </p:custDataLst>
          </p:nvPr>
        </p:nvSpPr>
        <p:spPr>
          <a:xfrm>
            <a:off x="1505711" y="2770882"/>
            <a:ext cx="1860054" cy="2665512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ts val="2333"/>
              </a:lnSpc>
            </a:pP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引入本校国际中文教育殷晓君老师研发的中文文本智能分级系统。</a:t>
            </a:r>
          </a:p>
          <a:p>
            <a:pPr>
              <a:lnSpc>
                <a:spcPts val="2333"/>
              </a:lnSpc>
            </a:pP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结合微调后</a:t>
            </a:r>
            <a:r>
              <a:rPr lang="en-US" altLang="zh-CN" sz="1458" b="1" dirty="0">
                <a:latin typeface="Times New Roman" panose="02020603050405020304" charset="0"/>
                <a:cs typeface="Times New Roman" panose="02020603050405020304" charset="0"/>
              </a:rPr>
              <a:t>BER</a:t>
            </a:r>
            <a:r>
              <a:rPr lang="en-US" altLang="zh-CN" sz="1458" b="1" dirty="0"/>
              <a:t>T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预训练模型对文本进行评估分级。</a:t>
            </a:r>
            <a:endParaRPr lang="zh-CN" altLang="en-US" sz="1458" dirty="0"/>
          </a:p>
        </p:txBody>
      </p:sp>
      <p:sp>
        <p:nvSpPr>
          <p:cNvPr id="7" name="Text 4"/>
          <p:cNvSpPr/>
          <p:nvPr>
            <p:custDataLst>
              <p:tags r:id="rId3"/>
            </p:custDataLst>
          </p:nvPr>
        </p:nvSpPr>
        <p:spPr>
          <a:xfrm>
            <a:off x="4105805" y="2296418"/>
            <a:ext cx="1860054" cy="28932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2279"/>
              </a:lnSpc>
            </a:pPr>
            <a:r>
              <a:rPr lang="zh-CN" altLang="en-US" sz="1821" b="1" dirty="0">
                <a:solidFill>
                  <a:srgbClr val="000000"/>
                </a:solidFill>
                <a:latin typeface="Abadi" panose="020F0502020204030204" pitchFamily="34" charset="0"/>
                <a:ea typeface="p22-mackinac-pro" pitchFamily="34" charset="-122"/>
                <a:cs typeface="p22-mackinac-pro" pitchFamily="34" charset="-120"/>
              </a:rPr>
              <a:t>智能推荐系统</a:t>
            </a:r>
          </a:p>
        </p:txBody>
      </p:sp>
      <p:sp>
        <p:nvSpPr>
          <p:cNvPr id="8" name="Text 5"/>
          <p:cNvSpPr/>
          <p:nvPr>
            <p:custDataLst>
              <p:tags r:id="rId4"/>
            </p:custDataLst>
          </p:nvPr>
        </p:nvSpPr>
        <p:spPr>
          <a:xfrm>
            <a:off x="3913188" y="2770882"/>
            <a:ext cx="1860054" cy="207317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ts val="2333"/>
              </a:lnSpc>
            </a:pP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运用</a:t>
            </a:r>
            <a:r>
              <a:rPr lang="en-US" altLang="zh-CN" sz="1458" b="1" dirty="0">
                <a:solidFill>
                  <a:srgbClr val="272525"/>
                </a:solidFill>
                <a:latin typeface="Times New Roman" panose="02020603050405020304" charset="0"/>
                <a:ea typeface="Eudoxus Sans" pitchFamily="34" charset="-122"/>
                <a:cs typeface="Times New Roman" panose="02020603050405020304" charset="0"/>
              </a:rPr>
              <a:t>Flask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后端框架搭建智能推荐系统，基于</a:t>
            </a:r>
            <a:r>
              <a:rPr lang="zh-CN" altLang="en-US" sz="1458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文本难度分级技术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  <a:sym typeface="+mn-ea"/>
              </a:rPr>
              <a:t>针对不同用户层级智能推荐相应经典文章。</a:t>
            </a:r>
            <a:endParaRPr lang="zh-CN" altLang="en-US" sz="1458" dirty="0">
              <a:solidFill>
                <a:srgbClr val="272525"/>
              </a:solidFill>
              <a:latin typeface="Eudoxus Sans" pitchFamily="34" charset="0"/>
              <a:ea typeface="Eudoxus Sans" pitchFamily="34" charset="-122"/>
              <a:cs typeface="Eudoxus Sans" pitchFamily="34" charset="-120"/>
            </a:endParaRPr>
          </a:p>
        </p:txBody>
      </p:sp>
      <p:sp>
        <p:nvSpPr>
          <p:cNvPr id="9" name="Text 6"/>
          <p:cNvSpPr/>
          <p:nvPr>
            <p:custDataLst>
              <p:tags r:id="rId5"/>
            </p:custDataLst>
          </p:nvPr>
        </p:nvSpPr>
        <p:spPr>
          <a:xfrm>
            <a:off x="6403215" y="2296418"/>
            <a:ext cx="1860054" cy="28932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2279"/>
              </a:lnSpc>
            </a:pPr>
            <a:r>
              <a:rPr lang="zh-CN" altLang="en-US" sz="1821" b="1" dirty="0">
                <a:solidFill>
                  <a:srgbClr val="000000"/>
                </a:solidFill>
                <a:latin typeface="Abadi" panose="020F0502020204030204" pitchFamily="34" charset="0"/>
                <a:ea typeface="p22-mackinac-pro" pitchFamily="34" charset="-122"/>
                <a:cs typeface="p22-mackinac-pro" pitchFamily="34" charset="-120"/>
              </a:rPr>
              <a:t>硬件语音交互</a:t>
            </a:r>
          </a:p>
        </p:txBody>
      </p:sp>
      <p:sp>
        <p:nvSpPr>
          <p:cNvPr id="10" name="Text 7"/>
          <p:cNvSpPr/>
          <p:nvPr>
            <p:custDataLst>
              <p:tags r:id="rId6"/>
            </p:custDataLst>
          </p:nvPr>
        </p:nvSpPr>
        <p:spPr>
          <a:xfrm>
            <a:off x="6210598" y="2770882"/>
            <a:ext cx="1860054" cy="207317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ts val="2333"/>
              </a:lnSpc>
            </a:pP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语音交互</a:t>
            </a:r>
            <a:r>
              <a:rPr 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系统的核心语音识别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技术借助讯飞公司硬件阵列模块实现，接入语音识别</a:t>
            </a:r>
            <a:r>
              <a:rPr lang="en-US" altLang="zh-CN" sz="1458" b="1" dirty="0">
                <a:solidFill>
                  <a:srgbClr val="272525"/>
                </a:solidFill>
                <a:latin typeface="Times New Roman" panose="02020603050405020304" charset="0"/>
                <a:ea typeface="Eudoxus Sans" pitchFamily="34" charset="-122"/>
                <a:cs typeface="Times New Roman" panose="02020603050405020304" charset="0"/>
              </a:rPr>
              <a:t>SDK</a:t>
            </a:r>
            <a:r>
              <a:rPr lang="zh-CN" altLang="en-US" sz="1458" dirty="0">
                <a:solidFill>
                  <a:srgbClr val="272525"/>
                </a:solidFill>
                <a:latin typeface="Times New Roman" panose="02020603050405020304" charset="0"/>
                <a:ea typeface="Eudoxus Sans" pitchFamily="34" charset="-122"/>
                <a:cs typeface="Times New Roman" panose="02020603050405020304" charset="0"/>
              </a:rPr>
              <a:t>以实现</a:t>
            </a:r>
            <a:r>
              <a:rPr lang="zh-CN" altLang="en-US" sz="1458" b="1" dirty="0">
                <a:solidFill>
                  <a:srgbClr val="272525"/>
                </a:solidFill>
                <a:latin typeface="Times New Roman" panose="02020603050405020304" charset="0"/>
                <a:ea typeface="Eudoxus Sans" pitchFamily="34" charset="-122"/>
                <a:cs typeface="Times New Roman" panose="02020603050405020304" charset="0"/>
              </a:rPr>
              <a:t>唤醒识别、信息采集、文本处理和音频发声。</a:t>
            </a:r>
          </a:p>
        </p:txBody>
      </p:sp>
      <p:sp>
        <p:nvSpPr>
          <p:cNvPr id="11" name="Text 8"/>
          <p:cNvSpPr/>
          <p:nvPr>
            <p:custDataLst>
              <p:tags r:id="rId7"/>
            </p:custDataLst>
          </p:nvPr>
        </p:nvSpPr>
        <p:spPr>
          <a:xfrm>
            <a:off x="8845087" y="2296418"/>
            <a:ext cx="1860054" cy="28932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2279"/>
              </a:lnSpc>
            </a:pPr>
            <a:r>
              <a:rPr lang="zh-CN" altLang="en-US" sz="1821" b="1" dirty="0">
                <a:solidFill>
                  <a:srgbClr val="000000"/>
                </a:solidFill>
                <a:latin typeface="Abadi" panose="020F0502020204030204" pitchFamily="34" charset="0"/>
                <a:ea typeface="p22-mackinac-pro" pitchFamily="34" charset="-122"/>
                <a:cs typeface="p22-mackinac-pro" pitchFamily="34" charset="-120"/>
              </a:rPr>
              <a:t>问答任务</a:t>
            </a:r>
          </a:p>
        </p:txBody>
      </p:sp>
      <p:sp>
        <p:nvSpPr>
          <p:cNvPr id="12" name="Text 9"/>
          <p:cNvSpPr/>
          <p:nvPr>
            <p:custDataLst>
              <p:tags r:id="rId8"/>
            </p:custDataLst>
          </p:nvPr>
        </p:nvSpPr>
        <p:spPr>
          <a:xfrm>
            <a:off x="8652471" y="2770882"/>
            <a:ext cx="1860054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ts val="2333"/>
              </a:lnSpc>
            </a:pP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基于</a:t>
            </a:r>
            <a:r>
              <a:rPr lang="en-US" altLang="zh-CN" sz="1458" dirty="0">
                <a:solidFill>
                  <a:srgbClr val="272525"/>
                </a:solidFill>
                <a:latin typeface="Times New Roman" panose="02020603050405020304" charset="0"/>
                <a:ea typeface="Eudoxus Sans" pitchFamily="34" charset="-122"/>
                <a:cs typeface="Times New Roman" panose="02020603050405020304" charset="0"/>
              </a:rPr>
              <a:t>BERT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预训练模型的</a:t>
            </a:r>
            <a:r>
              <a:rPr lang="en-US" altLang="zh-CN" sz="1458" b="1" dirty="0">
                <a:solidFill>
                  <a:srgbClr val="272525"/>
                </a:solidFill>
                <a:latin typeface="Times New Roman" panose="02020603050405020304" charset="0"/>
                <a:ea typeface="Eudoxus Sans" pitchFamily="34" charset="-122"/>
                <a:cs typeface="Times New Roman" panose="02020603050405020304" charset="0"/>
              </a:rPr>
              <a:t>SQuAD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问答任务结合中华经典阅读文本实现阅读理解以满足用户问答需求。</a:t>
            </a:r>
            <a:endParaRPr lang="en-US" sz="1458" dirty="0"/>
          </a:p>
        </p:txBody>
      </p:sp>
      <p:sp>
        <p:nvSpPr>
          <p:cNvPr id="14" name="Shape 2"/>
          <p:cNvSpPr/>
          <p:nvPr>
            <p:custDataLst>
              <p:tags r:id="rId9"/>
            </p:custDataLst>
          </p:nvPr>
        </p:nvSpPr>
        <p:spPr>
          <a:xfrm>
            <a:off x="1237258" y="2296518"/>
            <a:ext cx="323949" cy="323949"/>
          </a:xfrm>
          <a:prstGeom prst="roundRect">
            <a:avLst>
              <a:gd name="adj" fmla="val 2572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5" name="Shape 2"/>
          <p:cNvSpPr/>
          <p:nvPr>
            <p:custDataLst>
              <p:tags r:id="rId10"/>
            </p:custDataLst>
          </p:nvPr>
        </p:nvSpPr>
        <p:spPr>
          <a:xfrm>
            <a:off x="3834937" y="2296518"/>
            <a:ext cx="323949" cy="323949"/>
          </a:xfrm>
          <a:prstGeom prst="roundRect">
            <a:avLst>
              <a:gd name="adj" fmla="val 2572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6" name="Shape 2"/>
          <p:cNvSpPr/>
          <p:nvPr>
            <p:custDataLst>
              <p:tags r:id="rId11"/>
            </p:custDataLst>
          </p:nvPr>
        </p:nvSpPr>
        <p:spPr>
          <a:xfrm>
            <a:off x="6129933" y="2296518"/>
            <a:ext cx="323949" cy="323949"/>
          </a:xfrm>
          <a:prstGeom prst="roundRect">
            <a:avLst>
              <a:gd name="adj" fmla="val 2572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7" name="Shape 2"/>
          <p:cNvSpPr/>
          <p:nvPr>
            <p:custDataLst>
              <p:tags r:id="rId12"/>
            </p:custDataLst>
          </p:nvPr>
        </p:nvSpPr>
        <p:spPr>
          <a:xfrm>
            <a:off x="8569391" y="2296518"/>
            <a:ext cx="323949" cy="323949"/>
          </a:xfrm>
          <a:prstGeom prst="roundRect">
            <a:avLst>
              <a:gd name="adj" fmla="val 2572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18" name="图片 17" descr="C:\Users\WPS\Desktop\VCG211143537335.pngVCG211143537335"/>
          <p:cNvPicPr>
            <a:picLocks noChangeAspect="1"/>
          </p:cNvPicPr>
          <p:nvPr/>
        </p:nvPicPr>
        <p:blipFill>
          <a:blip r:embed="rId20"/>
          <a:srcRect/>
          <a:stretch>
            <a:fillRect/>
          </a:stretch>
        </p:blipFill>
        <p:spPr>
          <a:xfrm rot="5400000">
            <a:off x="9826096" y="394759"/>
            <a:ext cx="1945217" cy="1857904"/>
          </a:xfrm>
          <a:prstGeom prst="rect">
            <a:avLst/>
          </a:prstGeom>
          <a:effectLst/>
        </p:spPr>
      </p:pic>
      <p:sp>
        <p:nvSpPr>
          <p:cNvPr id="19" name="矩形 18"/>
          <p:cNvSpPr/>
          <p:nvPr>
            <p:custDataLst>
              <p:tags r:id="rId13"/>
            </p:custDataLst>
          </p:nvPr>
        </p:nvSpPr>
        <p:spPr>
          <a:xfrm>
            <a:off x="1232429" y="2181755"/>
            <a:ext cx="328613" cy="466196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no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en-US" altLang="zh-CN" sz="3000" b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1</a:t>
            </a:r>
          </a:p>
        </p:txBody>
      </p:sp>
      <p:sp>
        <p:nvSpPr>
          <p:cNvPr id="20" name="矩形 19"/>
          <p:cNvSpPr/>
          <p:nvPr>
            <p:custDataLst>
              <p:tags r:id="rId14"/>
            </p:custDataLst>
          </p:nvPr>
        </p:nvSpPr>
        <p:spPr>
          <a:xfrm>
            <a:off x="3830109" y="2181755"/>
            <a:ext cx="328613" cy="466196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no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en-US" altLang="zh-CN" sz="3000" b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2</a:t>
            </a:r>
          </a:p>
        </p:txBody>
      </p:sp>
      <p:sp>
        <p:nvSpPr>
          <p:cNvPr id="21" name="矩形 20"/>
          <p:cNvSpPr/>
          <p:nvPr>
            <p:custDataLst>
              <p:tags r:id="rId15"/>
            </p:custDataLst>
          </p:nvPr>
        </p:nvSpPr>
        <p:spPr>
          <a:xfrm>
            <a:off x="6129867" y="2181755"/>
            <a:ext cx="328613" cy="466196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no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en-US" altLang="zh-CN" sz="3000" b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22" name="矩形 21"/>
          <p:cNvSpPr/>
          <p:nvPr>
            <p:custDataLst>
              <p:tags r:id="rId16"/>
            </p:custDataLst>
          </p:nvPr>
        </p:nvSpPr>
        <p:spPr>
          <a:xfrm>
            <a:off x="8562446" y="2181755"/>
            <a:ext cx="328613" cy="466196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no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en-US" altLang="zh-CN" sz="3000" b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zh-CN" altLang="en-US" sz="15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231457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98328" y="3461644"/>
            <a:ext cx="4629150" cy="5786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556"/>
              </a:lnSpc>
            </a:pPr>
            <a:r>
              <a:rPr lang="zh-CN" altLang="en-US" sz="3645" b="1" dirty="0">
                <a:solidFill>
                  <a:srgbClr val="000000"/>
                </a:solidFill>
                <a:latin typeface="Abadi" panose="020F0502020204030204" pitchFamily="34" charset="0"/>
                <a:ea typeface="p22-mackinac-pro" pitchFamily="34" charset="-122"/>
                <a:cs typeface="p22-mackinac-pro" pitchFamily="34" charset="-120"/>
              </a:rPr>
              <a:t>模型选择</a:t>
            </a:r>
            <a:r>
              <a:rPr lang="en-US" altLang="zh-CN" sz="3645" b="1" dirty="0">
                <a:solidFill>
                  <a:srgbClr val="000000"/>
                </a:solidFill>
                <a:latin typeface="Abadi" panose="020F0502020204030204" pitchFamily="34" charset="0"/>
                <a:ea typeface="p22-mackinac-pro" pitchFamily="34" charset="-122"/>
                <a:cs typeface="p22-mackinac-pro" pitchFamily="34" charset="-120"/>
              </a:rPr>
              <a:t>——Bert</a:t>
            </a:r>
            <a:endParaRPr lang="en-US" sz="3645" dirty="0"/>
          </a:p>
        </p:txBody>
      </p:sp>
      <p:sp>
        <p:nvSpPr>
          <p:cNvPr id="6" name="Text 2"/>
          <p:cNvSpPr/>
          <p:nvPr/>
        </p:nvSpPr>
        <p:spPr>
          <a:xfrm>
            <a:off x="1698328" y="4318000"/>
            <a:ext cx="8795345" cy="5923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altLang="zh-CN" sz="1458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BERT（Bidirectional</a:t>
            </a:r>
            <a:r>
              <a:rPr lang="en-US" altLang="zh-CN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Encoder Representations from Transformers）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是一种基于</a:t>
            </a:r>
            <a:r>
              <a:rPr lang="en-US" altLang="zh-CN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Transformer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架构的预训练语言表示模型，由</a:t>
            </a:r>
            <a:r>
              <a:rPr lang="en-US" altLang="zh-CN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Google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在</a:t>
            </a:r>
            <a:r>
              <a:rPr lang="en-US" altLang="zh-CN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2018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年提出。</a:t>
            </a:r>
            <a:endParaRPr lang="en-US" altLang="zh-CN" sz="1458" dirty="0"/>
          </a:p>
        </p:txBody>
      </p:sp>
      <p:sp>
        <p:nvSpPr>
          <p:cNvPr id="7" name="Text 3"/>
          <p:cNvSpPr/>
          <p:nvPr/>
        </p:nvSpPr>
        <p:spPr>
          <a:xfrm>
            <a:off x="1698327" y="5118596"/>
            <a:ext cx="8902998" cy="5923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altLang="zh-CN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BERT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模型采用了预训练</a:t>
            </a:r>
            <a:r>
              <a:rPr lang="en-US" altLang="zh-CN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-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微调的方法，首先在大规模语料上进行无监督的预训练，然后在特定任务上进行微调，便于我们针对教材问答下游任务进行训练。</a:t>
            </a:r>
            <a:r>
              <a:rPr lang="en-US" altLang="zh-CN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Bert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模型对上下文语义信息的学习与阅读理解任务很契合！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zh-CN" altLang="en-US" sz="1500" dirty="0"/>
          </a:p>
        </p:txBody>
      </p:sp>
      <p:sp>
        <p:nvSpPr>
          <p:cNvPr id="4" name="Text 1"/>
          <p:cNvSpPr/>
          <p:nvPr/>
        </p:nvSpPr>
        <p:spPr>
          <a:xfrm>
            <a:off x="1698328" y="1986062"/>
            <a:ext cx="4629150" cy="5786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556"/>
              </a:lnSpc>
            </a:pPr>
            <a:r>
              <a:rPr lang="zh-CN" altLang="en-US" sz="3645" b="1" dirty="0">
                <a:solidFill>
                  <a:srgbClr val="000000"/>
                </a:solidFill>
                <a:latin typeface="Abadi" panose="020F0502020204030204" pitchFamily="34" charset="0"/>
                <a:ea typeface="p22-mackinac-pro" pitchFamily="34" charset="-122"/>
                <a:cs typeface="p22-mackinac-pro" pitchFamily="34" charset="-120"/>
              </a:rPr>
              <a:t>数据来源</a:t>
            </a:r>
            <a:endParaRPr lang="en-US" sz="3645" dirty="0"/>
          </a:p>
        </p:txBody>
      </p:sp>
      <p:sp>
        <p:nvSpPr>
          <p:cNvPr id="6" name="Text 2"/>
          <p:cNvSpPr/>
          <p:nvPr/>
        </p:nvSpPr>
        <p:spPr>
          <a:xfrm>
            <a:off x="1698328" y="3582987"/>
            <a:ext cx="2314575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endParaRPr lang="en-US" sz="1822" dirty="0"/>
          </a:p>
        </p:txBody>
      </p:sp>
      <p:sp>
        <p:nvSpPr>
          <p:cNvPr id="7" name="Text 3"/>
          <p:cNvSpPr/>
          <p:nvPr/>
        </p:nvSpPr>
        <p:spPr>
          <a:xfrm>
            <a:off x="1698328" y="3983336"/>
            <a:ext cx="2746573" cy="888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endParaRPr lang="en-US" sz="1458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8328" y="3092375"/>
            <a:ext cx="462856" cy="46285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460625" y="3140795"/>
            <a:ext cx="2314575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zh-CN" altLang="en-US" sz="1822" b="1" dirty="0">
                <a:solidFill>
                  <a:srgbClr val="272525"/>
                </a:solidFill>
                <a:latin typeface="Abadi" panose="020F0502020204030204" pitchFamily="34" charset="0"/>
                <a:ea typeface="p22-mackinac-pro" pitchFamily="34" charset="-122"/>
              </a:rPr>
              <a:t>数据源</a:t>
            </a:r>
            <a:endParaRPr lang="en-US" sz="1822" dirty="0"/>
          </a:p>
        </p:txBody>
      </p:sp>
      <p:sp>
        <p:nvSpPr>
          <p:cNvPr id="10" name="Text 5"/>
          <p:cNvSpPr/>
          <p:nvPr/>
        </p:nvSpPr>
        <p:spPr>
          <a:xfrm>
            <a:off x="3754736" y="3138587"/>
            <a:ext cx="6257778" cy="888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近十年</a:t>
            </a:r>
            <a:r>
              <a:rPr lang="en-US" altLang="zh-CN" sz="1458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hsk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（国际汉语能力标准化考试）真题，选取阅读理解题目部分</a:t>
            </a:r>
            <a:endParaRPr lang="en-US" sz="1458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8327" y="4402534"/>
            <a:ext cx="462856" cy="46285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460625" y="4501084"/>
            <a:ext cx="2314575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zh-CN" altLang="en-US" sz="1822" b="1" dirty="0">
                <a:solidFill>
                  <a:srgbClr val="272525"/>
                </a:solidFill>
                <a:latin typeface="Abadi" panose="020F0502020204030204" pitchFamily="34" charset="0"/>
                <a:ea typeface="p22-mackinac-pro" pitchFamily="34" charset="-122"/>
                <a:cs typeface="p22-mackinac-pro" pitchFamily="34" charset="-120"/>
              </a:rPr>
              <a:t>数据处理</a:t>
            </a:r>
            <a:endParaRPr lang="en-US" sz="1822" dirty="0"/>
          </a:p>
        </p:txBody>
      </p:sp>
      <p:sp>
        <p:nvSpPr>
          <p:cNvPr id="13" name="Text 7"/>
          <p:cNvSpPr/>
          <p:nvPr/>
        </p:nvSpPr>
        <p:spPr>
          <a:xfrm>
            <a:off x="3754736" y="4346154"/>
            <a:ext cx="6257778" cy="888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去除不合适的题目，将题目处理为符合</a:t>
            </a:r>
            <a:r>
              <a:rPr lang="en-US" altLang="zh-CN" sz="1458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SQuAD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数据集格式要求的</a:t>
            </a:r>
            <a:r>
              <a:rPr lang="en-US" altLang="zh-CN" sz="1458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json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文件，完成噪声处理</a:t>
            </a:r>
            <a:endParaRPr lang="en-US" sz="1458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905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zh-CN" altLang="en-US" sz="15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350" y="0"/>
            <a:ext cx="3048000" cy="68580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742333" y="919262"/>
            <a:ext cx="4629150" cy="5786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556"/>
              </a:lnSpc>
            </a:pPr>
            <a:r>
              <a:rPr lang="zh-CN" altLang="en-US" sz="3645" b="1" dirty="0">
                <a:solidFill>
                  <a:srgbClr val="000000"/>
                </a:solidFill>
                <a:latin typeface="Abadi" panose="020F0502020204030204" pitchFamily="34" charset="0"/>
                <a:ea typeface="p22-mackinac-pro" pitchFamily="34" charset="-122"/>
                <a:cs typeface="p22-mackinac-pro" pitchFamily="34" charset="-120"/>
              </a:rPr>
              <a:t>模型训练</a:t>
            </a:r>
            <a:endParaRPr lang="en-US" sz="3645" dirty="0"/>
          </a:p>
        </p:txBody>
      </p:sp>
      <p:sp>
        <p:nvSpPr>
          <p:cNvPr id="6" name="Shape 2"/>
          <p:cNvSpPr/>
          <p:nvPr/>
        </p:nvSpPr>
        <p:spPr>
          <a:xfrm>
            <a:off x="4001592" y="1775619"/>
            <a:ext cx="37008" cy="4163020"/>
          </a:xfrm>
          <a:prstGeom prst="roundRect">
            <a:avLst>
              <a:gd name="adj" fmla="val 225151"/>
            </a:avLst>
          </a:prstGeom>
          <a:solidFill>
            <a:srgbClr val="B2D4E5"/>
          </a:solidFill>
          <a:ln/>
        </p:spPr>
      </p:sp>
      <p:sp>
        <p:nvSpPr>
          <p:cNvPr id="7" name="Shape 3"/>
          <p:cNvSpPr/>
          <p:nvPr/>
        </p:nvSpPr>
        <p:spPr>
          <a:xfrm>
            <a:off x="4228356" y="2110036"/>
            <a:ext cx="647998" cy="37008"/>
          </a:xfrm>
          <a:prstGeom prst="roundRect">
            <a:avLst>
              <a:gd name="adj" fmla="val 225151"/>
            </a:avLst>
          </a:prstGeom>
          <a:solidFill>
            <a:srgbClr val="B2D4E5"/>
          </a:solidFill>
          <a:ln/>
        </p:spPr>
      </p:sp>
      <p:sp>
        <p:nvSpPr>
          <p:cNvPr id="8" name="Shape 4"/>
          <p:cNvSpPr/>
          <p:nvPr/>
        </p:nvSpPr>
        <p:spPr>
          <a:xfrm>
            <a:off x="3811737" y="1920281"/>
            <a:ext cx="416619" cy="416619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3963640" y="1955007"/>
            <a:ext cx="112812" cy="347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734"/>
              </a:lnSpc>
            </a:pPr>
            <a:r>
              <a:rPr lang="en-US" sz="2187" b="1" dirty="0">
                <a:solidFill>
                  <a:srgbClr val="272525"/>
                </a:solidFill>
                <a:latin typeface="Abadi" panose="020F0502020204030204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038428" y="1960761"/>
            <a:ext cx="2314575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zh-CN" altLang="en-US" sz="1822" b="1" dirty="0">
                <a:solidFill>
                  <a:srgbClr val="272525"/>
                </a:solidFill>
                <a:latin typeface="Abadi" panose="020F0502020204030204" pitchFamily="34" charset="0"/>
                <a:ea typeface="p22-mackinac-pro" pitchFamily="34" charset="-122"/>
              </a:rPr>
              <a:t>导入模型</a:t>
            </a:r>
            <a:endParaRPr lang="en-US" sz="1822" dirty="0"/>
          </a:p>
        </p:txBody>
      </p:sp>
      <p:sp>
        <p:nvSpPr>
          <p:cNvPr id="11" name="Text 7"/>
          <p:cNvSpPr/>
          <p:nvPr/>
        </p:nvSpPr>
        <p:spPr>
          <a:xfrm>
            <a:off x="5038428" y="2361109"/>
            <a:ext cx="6459240" cy="5923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根据问答任务的主要语言中文，选取</a:t>
            </a:r>
            <a:r>
              <a:rPr 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HFL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中文</a:t>
            </a:r>
            <a:r>
              <a:rPr lang="en-US" sz="1458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RoBERTa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预训练模型</a:t>
            </a:r>
            <a:endParaRPr lang="en-US" sz="1458" dirty="0"/>
          </a:p>
        </p:txBody>
      </p:sp>
      <p:sp>
        <p:nvSpPr>
          <p:cNvPr id="12" name="Shape 8"/>
          <p:cNvSpPr/>
          <p:nvPr/>
        </p:nvSpPr>
        <p:spPr>
          <a:xfrm>
            <a:off x="4212183" y="3326135"/>
            <a:ext cx="647998" cy="37008"/>
          </a:xfrm>
          <a:prstGeom prst="roundRect">
            <a:avLst>
              <a:gd name="adj" fmla="val 225151"/>
            </a:avLst>
          </a:prstGeom>
          <a:solidFill>
            <a:srgbClr val="B2D4E5"/>
          </a:solidFill>
          <a:ln/>
        </p:spPr>
      </p:sp>
      <p:sp>
        <p:nvSpPr>
          <p:cNvPr id="13" name="Shape 9"/>
          <p:cNvSpPr/>
          <p:nvPr/>
        </p:nvSpPr>
        <p:spPr>
          <a:xfrm>
            <a:off x="3789214" y="3095601"/>
            <a:ext cx="416619" cy="416619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3874246" y="3171826"/>
            <a:ext cx="228995" cy="6783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734"/>
              </a:lnSpc>
            </a:pPr>
            <a:r>
              <a:rPr lang="en-US" sz="2187" b="1" dirty="0">
                <a:solidFill>
                  <a:srgbClr val="272525"/>
                </a:solidFill>
                <a:latin typeface="Abadi" panose="020F0502020204030204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187" dirty="0"/>
          </a:p>
        </p:txBody>
      </p:sp>
      <p:sp>
        <p:nvSpPr>
          <p:cNvPr id="15" name="Text 11"/>
          <p:cNvSpPr/>
          <p:nvPr/>
        </p:nvSpPr>
        <p:spPr>
          <a:xfrm>
            <a:off x="4998542" y="3185120"/>
            <a:ext cx="2314575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zh-CN" altLang="en-US" sz="1822" b="1" dirty="0">
                <a:solidFill>
                  <a:srgbClr val="272525"/>
                </a:solidFill>
                <a:latin typeface="Abadi" panose="020F0502020204030204" pitchFamily="34" charset="0"/>
                <a:ea typeface="p22-mackinac-pro" pitchFamily="34" charset="-122"/>
                <a:cs typeface="p22-mackinac-pro" pitchFamily="34" charset="-120"/>
              </a:rPr>
              <a:t>参数设置</a:t>
            </a:r>
            <a:endParaRPr lang="en-US" sz="1822" dirty="0"/>
          </a:p>
        </p:txBody>
      </p:sp>
      <p:sp>
        <p:nvSpPr>
          <p:cNvPr id="16" name="Text 12"/>
          <p:cNvSpPr/>
          <p:nvPr/>
        </p:nvSpPr>
        <p:spPr>
          <a:xfrm>
            <a:off x="5038428" y="3554016"/>
            <a:ext cx="6459240" cy="5923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设置</a:t>
            </a:r>
            <a:r>
              <a:rPr lang="en-US" altLang="zh-CN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batch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为</a:t>
            </a:r>
            <a:r>
              <a:rPr lang="en-US" altLang="zh-CN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1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，训练轮数为</a:t>
            </a:r>
            <a:r>
              <a:rPr lang="en-US" altLang="zh-CN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100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，在更好的利用</a:t>
            </a:r>
            <a:r>
              <a:rPr lang="en-US" altLang="zh-CN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GPU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资源的同时充分训练模型并达到稳定的性能水平。</a:t>
            </a:r>
            <a:endParaRPr lang="en-US" altLang="zh-CN" sz="1458" dirty="0">
              <a:solidFill>
                <a:srgbClr val="272525"/>
              </a:solidFill>
              <a:latin typeface="Eudoxus Sans" pitchFamily="34" charset="0"/>
              <a:ea typeface="Eudoxus Sans" pitchFamily="34" charset="-122"/>
            </a:endParaRPr>
          </a:p>
          <a:p>
            <a:pPr>
              <a:lnSpc>
                <a:spcPts val="2332"/>
              </a:lnSpc>
            </a:pP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为消除</a:t>
            </a:r>
            <a:r>
              <a:rPr lang="en-US" altLang="zh-CN" sz="1458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bert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中最大输入长度</a:t>
            </a:r>
            <a:r>
              <a:rPr lang="en-US" altLang="zh-CN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512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的限制，设置步长</a:t>
            </a:r>
            <a:r>
              <a:rPr lang="en-US" altLang="zh-CN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128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的滑动窗口，使得模型能处理更长的文本。</a:t>
            </a:r>
            <a:endParaRPr lang="en-US" sz="1458" dirty="0"/>
          </a:p>
        </p:txBody>
      </p:sp>
      <p:sp>
        <p:nvSpPr>
          <p:cNvPr id="17" name="Shape 13"/>
          <p:cNvSpPr/>
          <p:nvPr/>
        </p:nvSpPr>
        <p:spPr>
          <a:xfrm>
            <a:off x="4228356" y="5206256"/>
            <a:ext cx="647998" cy="37008"/>
          </a:xfrm>
          <a:prstGeom prst="roundRect">
            <a:avLst>
              <a:gd name="adj" fmla="val 225151"/>
            </a:avLst>
          </a:prstGeom>
          <a:solidFill>
            <a:srgbClr val="B2D4E5"/>
          </a:solidFill>
          <a:ln/>
        </p:spPr>
      </p:sp>
      <p:sp>
        <p:nvSpPr>
          <p:cNvPr id="18" name="Shape 14"/>
          <p:cNvSpPr/>
          <p:nvPr/>
        </p:nvSpPr>
        <p:spPr>
          <a:xfrm>
            <a:off x="3811737" y="5016501"/>
            <a:ext cx="416619" cy="416619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3936851" y="5051227"/>
            <a:ext cx="166390" cy="347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734"/>
              </a:lnSpc>
            </a:pPr>
            <a:r>
              <a:rPr lang="en-US" sz="2187" b="1" dirty="0">
                <a:solidFill>
                  <a:srgbClr val="272525"/>
                </a:solidFill>
                <a:latin typeface="Abadi" panose="020F0502020204030204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187" dirty="0"/>
          </a:p>
        </p:txBody>
      </p:sp>
      <p:sp>
        <p:nvSpPr>
          <p:cNvPr id="20" name="Text 16"/>
          <p:cNvSpPr/>
          <p:nvPr/>
        </p:nvSpPr>
        <p:spPr>
          <a:xfrm>
            <a:off x="5038428" y="5056982"/>
            <a:ext cx="2314575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zh-CN" altLang="en-US" sz="1822" b="1" dirty="0">
                <a:solidFill>
                  <a:srgbClr val="272525"/>
                </a:solidFill>
                <a:latin typeface="Abadi" panose="020F0502020204030204" pitchFamily="34" charset="0"/>
                <a:ea typeface="p22-mackinac-pro" pitchFamily="34" charset="-122"/>
                <a:cs typeface="p22-mackinac-pro" pitchFamily="34" charset="-120"/>
              </a:rPr>
              <a:t>优化器与调度器</a:t>
            </a:r>
            <a:endParaRPr lang="en-US" sz="1822" dirty="0"/>
          </a:p>
        </p:txBody>
      </p:sp>
      <p:sp>
        <p:nvSpPr>
          <p:cNvPr id="21" name="Text 17"/>
          <p:cNvSpPr/>
          <p:nvPr/>
        </p:nvSpPr>
        <p:spPr>
          <a:xfrm>
            <a:off x="5038428" y="5457329"/>
            <a:ext cx="6459240" cy="10958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32"/>
              </a:lnSpc>
            </a:pPr>
            <a:r>
              <a:rPr lang="zh-CN" altLang="en-US" sz="1458" dirty="0"/>
              <a:t>以</a:t>
            </a:r>
            <a:r>
              <a:rPr lang="en-US" altLang="zh-CN" sz="1458" dirty="0"/>
              <a:t>Adam</a:t>
            </a:r>
            <a:r>
              <a:rPr lang="zh-CN" altLang="en-US" sz="1458" dirty="0"/>
              <a:t>为优化器，自适应地调节学习率，加速参数更新过程，帮助模型更快地</a:t>
            </a:r>
            <a:endParaRPr lang="en-US" altLang="zh-CN" sz="1458" dirty="0"/>
          </a:p>
          <a:p>
            <a:pPr>
              <a:lnSpc>
                <a:spcPts val="2332"/>
              </a:lnSpc>
            </a:pPr>
            <a:r>
              <a:rPr lang="zh-CN" altLang="en-US" sz="1458" dirty="0"/>
              <a:t>收敛到最优解。采用线性调度器，以平滑地调整学习率，避免训练过程中学习</a:t>
            </a:r>
            <a:endParaRPr lang="en-US" altLang="zh-CN" sz="1458" dirty="0"/>
          </a:p>
          <a:p>
            <a:pPr>
              <a:lnSpc>
                <a:spcPts val="2332"/>
              </a:lnSpc>
            </a:pPr>
            <a:r>
              <a:rPr lang="zh-CN" altLang="en-US" sz="1458" dirty="0"/>
              <a:t>率的剧烈波动，从而提高训练的稳定性和收敛速度。</a:t>
            </a:r>
            <a:endParaRPr lang="en-US" sz="1458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698328" y="706636"/>
            <a:ext cx="4629150" cy="5786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556"/>
              </a:lnSpc>
            </a:pPr>
            <a:r>
              <a:rPr lang="zh-CN" altLang="en-US" sz="3645" b="1" dirty="0">
                <a:solidFill>
                  <a:srgbClr val="000000"/>
                </a:solidFill>
                <a:latin typeface="Abadi" panose="020F0502020204030204" pitchFamily="34" charset="0"/>
                <a:ea typeface="p22-mackinac-pro" pitchFamily="34" charset="-122"/>
                <a:cs typeface="p22-mackinac-pro" pitchFamily="34" charset="-120"/>
              </a:rPr>
              <a:t>使用</a:t>
            </a:r>
            <a:r>
              <a:rPr lang="en-US" altLang="zh-CN" sz="3645" b="1" dirty="0">
                <a:solidFill>
                  <a:srgbClr val="000000"/>
                </a:solidFill>
                <a:latin typeface="Abadi" panose="020F0502020204030204" pitchFamily="34" charset="0"/>
                <a:ea typeface="p22-mackinac-pro" pitchFamily="34" charset="-122"/>
                <a:cs typeface="p22-mackinac-pro" pitchFamily="34" charset="-120"/>
              </a:rPr>
              <a:t>Bert</a:t>
            </a:r>
            <a:r>
              <a:rPr lang="zh-CN" altLang="en-US" sz="3645" b="1" dirty="0">
                <a:solidFill>
                  <a:srgbClr val="000000"/>
                </a:solidFill>
                <a:latin typeface="Abadi" panose="020F0502020204030204" pitchFamily="34" charset="0"/>
                <a:ea typeface="p22-mackinac-pro" pitchFamily="34" charset="-122"/>
                <a:cs typeface="p22-mackinac-pro" pitchFamily="34" charset="-120"/>
              </a:rPr>
              <a:t>进行问答</a:t>
            </a:r>
            <a:endParaRPr lang="en-US" sz="3645" dirty="0"/>
          </a:p>
        </p:txBody>
      </p:sp>
      <p:sp>
        <p:nvSpPr>
          <p:cNvPr id="5" name="Text 2"/>
          <p:cNvSpPr/>
          <p:nvPr/>
        </p:nvSpPr>
        <p:spPr>
          <a:xfrm>
            <a:off x="1698328" y="2129632"/>
            <a:ext cx="4171851" cy="1480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加载训练好的</a:t>
            </a:r>
            <a:r>
              <a:rPr lang="en-US" altLang="zh-CN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BERT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模型和对应的</a:t>
            </a:r>
            <a:r>
              <a:rPr lang="en-US" altLang="zh-CN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Tokenizer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，然后对输入文本进行预处理，包括分词和添加特殊标记，如</a:t>
            </a:r>
            <a:r>
              <a:rPr lang="en-US" altLang="zh-CN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[CLS]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和</a:t>
            </a:r>
            <a:r>
              <a:rPr lang="en-US" altLang="zh-CN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[SEP]</a:t>
            </a:r>
            <a:r>
              <a:rPr lang="zh-CN" altLang="en-US" sz="145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。接着，用户可以输入问题，模型将根据输入的问题在文本中寻找答案，并返回给用户</a:t>
            </a:r>
            <a:endParaRPr lang="en-US" sz="1458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A465E12-64EF-DCD3-B8E7-0F0422A1BE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599" y="1282005"/>
            <a:ext cx="4681198" cy="374273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56BAA3F9-148A-CBFB-9830-E27E20467F1C}"/>
              </a:ext>
            </a:extLst>
          </p:cNvPr>
          <p:cNvSpPr txBox="1"/>
          <p:nvPr/>
        </p:nvSpPr>
        <p:spPr>
          <a:xfrm>
            <a:off x="8410575" y="5024736"/>
            <a:ext cx="166687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dirty="0"/>
              <a:t>局部代码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7620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sp>
        <p:nvSpPr>
          <p:cNvPr id="6" name="Text 2"/>
          <p:cNvSpPr/>
          <p:nvPr>
            <p:custDataLst>
              <p:tags r:id="rId1"/>
            </p:custDataLst>
          </p:nvPr>
        </p:nvSpPr>
        <p:spPr>
          <a:xfrm>
            <a:off x="1927986" y="3170972"/>
            <a:ext cx="2913093" cy="36413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2279"/>
              </a:lnSpc>
            </a:pPr>
            <a:endParaRPr lang="zh-CN" altLang="en-US" sz="1821" b="1" dirty="0">
              <a:solidFill>
                <a:srgbClr val="272525"/>
              </a:solidFill>
              <a:latin typeface="宋体" panose="02010600030101010101" pitchFamily="2" charset="-122"/>
              <a:ea typeface="宋体" panose="02010600030101010101" pitchFamily="2" charset="-122"/>
              <a:cs typeface="p22-mackinac-pro" pitchFamily="34" charset="-120"/>
            </a:endParaRPr>
          </a:p>
        </p:txBody>
      </p:sp>
      <p:sp>
        <p:nvSpPr>
          <p:cNvPr id="15" name="Text 1"/>
          <p:cNvSpPr/>
          <p:nvPr>
            <p:custDataLst>
              <p:tags r:id="rId2"/>
            </p:custDataLst>
          </p:nvPr>
        </p:nvSpPr>
        <p:spPr>
          <a:xfrm>
            <a:off x="1274299" y="909737"/>
            <a:ext cx="4629150" cy="57864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4558"/>
              </a:lnSpc>
            </a:pPr>
            <a:r>
              <a:rPr lang="zh-CN" altLang="en-US" sz="3646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p22-mackinac-pro" pitchFamily="34" charset="-120"/>
              </a:rPr>
              <a:t>功能模块实现</a:t>
            </a: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-76200"/>
            <a:ext cx="12192000" cy="231457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25992" y="2553229"/>
            <a:ext cx="10540471" cy="6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67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问答模型部署到</a:t>
            </a:r>
            <a:r>
              <a:rPr lang="en-US" altLang="zh-CN" sz="3667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Jetson Nano B01</a:t>
            </a:r>
            <a:r>
              <a:rPr lang="zh-CN" altLang="en-US" sz="3667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开发板</a:t>
            </a:r>
            <a:r>
              <a:rPr lang="zh-CN" altLang="en-US" sz="3667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上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525992" y="4000500"/>
            <a:ext cx="10034588" cy="298661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667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zh-CN" altLang="en-US" sz="2667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通过远程</a:t>
            </a:r>
            <a:r>
              <a:rPr lang="en-US" altLang="zh-CN" sz="2667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ssh</a:t>
            </a:r>
            <a:r>
              <a:rPr lang="zh-CN" altLang="en-US" sz="2667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连接到训练模型所在实验环境上</a:t>
            </a:r>
          </a:p>
          <a:p>
            <a:endParaRPr lang="zh-CN" altLang="en-US" sz="2667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667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zh-CN" altLang="en-US" sz="2667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通过</a:t>
            </a:r>
            <a:r>
              <a:rPr lang="en-US" altLang="zh-CN" sz="2667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scp</a:t>
            </a:r>
            <a:r>
              <a:rPr lang="zh-CN" altLang="en-US" sz="2667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将问答系统模型、参数等下载至本地</a:t>
            </a:r>
          </a:p>
          <a:p>
            <a:endParaRPr lang="zh-CN" altLang="en-US" sz="2667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667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·</a:t>
            </a:r>
            <a:r>
              <a:rPr lang="zh-CN" altLang="en-US" sz="2667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在本地系统上搭建运行问答模型所需的实验环境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Tc2ZGZiNzZiNDVlOGViOWVmM2JhOTY0NGJkNjUyYzg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8.50937007874026,&quot;left&quot;:116.4718897637795,&quot;top&quot;:275.3218897637795,&quot;width&quot;:831.056220472441}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8.50937007874026,&quot;left&quot;:116.4718897637795,&quot;top&quot;:275.3218897637795,&quot;width&quot;:831.056220472441}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8.50937007874026,&quot;left&quot;:116.4718897637795,&quot;top&quot;:275.3218897637795,&quot;width&quot;:831.056220472441}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8.50937007874026,&quot;left&quot;:116.4718897637795,&quot;top&quot;:275.3218897637795,&quot;width&quot;:831.056220472441}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8.50937007874026,&quot;left&quot;:116.4718897637795,&quot;top&quot;:275.3218897637795,&quot;width&quot;:831.056220472441}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7.5249606299212,&quot;left&quot;:65.60622047244094,&quot;top&quot;:206.15,&quot;width&quot;:1005.7031496062993}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7.5249606299212,&quot;left&quot;:65.60622047244094,&quot;top&quot;:206.15,&quot;width&quot;:1005.7031496062993}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7.5249606299212,&quot;left&quot;:65.60622047244094,&quot;top&quot;:206.15,&quot;width&quot;:1005.7031496062993}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7.5249606299212,&quot;left&quot;:65.60622047244094,&quot;top&quot;:206.15,&quot;width&quot;:1005.7031496062993}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7.5249606299212,&quot;left&quot;:65.60622047244094,&quot;top&quot;:206.15,&quot;width&quot;:1005.7031496062993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7.5249606299212,&quot;left&quot;:65.60622047244094,&quot;top&quot;:206.15,&quot;width&quot;:1005.7031496062993}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7.5249606299212,&quot;left&quot;:65.60622047244094,&quot;top&quot;:206.15,&quot;width&quot;:1005.7031496062993}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7.5249606299212,&quot;left&quot;:65.60622047244094,&quot;top&quot;:206.15,&quot;width&quot;:1005.7031496062993}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7.5249606299212,&quot;left&quot;:65.60622047244094,&quot;top&quot;:206.15,&quot;width&quot;:1005.7031496062993}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7.5249606299212,&quot;left&quot;:65.60622047244094,&quot;top&quot;:206.15,&quot;width&quot;:1005.7031496062993}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7.5249606299212,&quot;left&quot;:65.60622047244094,&quot;top&quot;:206.15,&quot;width&quot;:1005.7031496062993}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7.5249606299212,&quot;left&quot;:65.60622047244094,&quot;top&quot;:206.15,&quot;width&quot;:1005.7031496062993}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7.5249606299212,&quot;left&quot;:65.60622047244094,&quot;top&quot;:206.15,&quot;width&quot;:1005.7031496062993}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7.5249606299212,&quot;left&quot;:65.60622047244094,&quot;top&quot;:206.15,&quot;width&quot;:1005.7031496062993}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7.5249606299212,&quot;left&quot;:65.60622047244094,&quot;top&quot;:206.15,&quot;width&quot;:1005.7031496062993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7.5249606299212,&quot;left&quot;:65.60622047244094,&quot;top&quot;:206.15,&quot;width&quot;:1005.7031496062993}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64.8093700787409,&quot;left&quot;:59.97188976377947,&quot;top&quot;:-257.62811023622055,&quot;width&quot;:1045.9562204724416}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64.8093700787409,&quot;left&quot;:59.97188976377947,&quot;top&quot;:-257.62811023622055,&quot;width&quot;:1045.9562204724416}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64.8093700787409,&quot;left&quot;:59.97188976377947,&quot;top&quot;:-257.62811023622055,&quot;width&quot;:1045.9562204724416}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64.8093700787409,&quot;left&quot;:59.97188976377947,&quot;top&quot;:-257.62811023622055,&quot;width&quot;:1045.9562204724416}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64.8093700787409,&quot;left&quot;:59.97188976377947,&quot;top&quot;:-257.62811023622055,&quot;width&quot;:1045.9562204724416}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64.8093700787409,&quot;left&quot;:59.97188976377947,&quot;top&quot;:-257.62811023622055,&quot;width&quot;:1045.9562204724416}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864.8093700787409,&quot;left&quot;:59.97188976377947,&quot;top&quot;:-257.62811023622055,&quot;width&quot;:1045.9562204724416}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562204724409,&quot;left&quot;:360.164094488189,&quot;top&quot;:167.77503937007873,&quot;width&quot;:334.60779527559055}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562204724409,&quot;left&quot;:360.164094488189,&quot;top&quot;:167.77503937007873,&quot;width&quot;:334.60779527559055}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562204724409,&quot;left&quot;:360.164094488189,&quot;top&quot;:167.77503937007873,&quot;width&quot;:334.60779527559055}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562204724409,&quot;left&quot;:360.164094488189,&quot;top&quot;:167.77503937007873,&quot;width&quot;:334.60779527559055}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562204724409,&quot;left&quot;:360.164094488189,&quot;top&quot;:167.77503937007873,&quot;width&quot;:334.60779527559055}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562204724409,&quot;left&quot;:360.164094488189,&quot;top&quot;:167.77503937007873,&quot;width&quot;:334.60779527559055}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562204724409,&quot;left&quot;:360.164094488189,&quot;top&quot;:167.77503937007873,&quot;width&quot;:334.60779527559055}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562204724409,&quot;left&quot;:360.164094488189,&quot;top&quot;:167.77503937007873,&quot;width&quot;:334.60779527559055}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562204724409,&quot;left&quot;:360.164094488189,&quot;top&quot;:167.77503937007873,&quot;width&quot;:334.60779527559055}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562204724409,&quot;left&quot;:360.164094488189,&quot;top&quot;:167.77503937007873,&quot;width&quot;:334.60779527559055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562204724409,&quot;left&quot;:360.164094488189,&quot;top&quot;:167.77503937007873,&quot;width&quot;:334.60779527559055}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562204724409,&quot;left&quot;:360.164094488189,&quot;top&quot;:167.77503937007873,&quot;width&quot;:334.60779527559055}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562204724409,&quot;left&quot;:360.164094488189,&quot;top&quot;:167.77503937007873,&quot;width&quot;:334.60779527559055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8.3603149606299,&quot;left&quot;:80.3023622047244,&quot;top&quot;:135.1967716535433,&quot;width&quot;:803.4296062992127}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8.50937007874026,&quot;left&quot;:116.4718897637795,&quot;top&quot;:275.3218897637795,&quot;width&quot;:831.056220472441}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8.50937007874026,&quot;left&quot;:116.4718897637795,&quot;top&quot;:275.3218897637795,&quot;width&quot;:831.056220472441}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8.50937007874026,&quot;left&quot;:116.4718897637795,&quot;top&quot;:275.3218897637795,&quot;width&quot;:831.056220472441}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8.50937007874026,&quot;left&quot;:116.4718897637795,&quot;top&quot;:275.3218897637795,&quot;width&quot;:831.056220472441}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1101</Words>
  <Application>Microsoft Office PowerPoint</Application>
  <PresentationFormat>宽屏</PresentationFormat>
  <Paragraphs>114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Arial Unicode MS</vt:lpstr>
      <vt:lpstr>Eudoxus Sans</vt:lpstr>
      <vt:lpstr>宋体</vt:lpstr>
      <vt:lpstr>Abadi</vt:lpstr>
      <vt:lpstr>Arial</vt:lpstr>
      <vt:lpstr>Calibri</vt:lpstr>
      <vt:lpstr>Times New Roman</vt:lpstr>
      <vt:lpstr>Wingdings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xiaoman</dc:creator>
  <cp:lastModifiedBy>man xiao</cp:lastModifiedBy>
  <cp:revision>160</cp:revision>
  <dcterms:created xsi:type="dcterms:W3CDTF">2019-06-19T02:08:00Z</dcterms:created>
  <dcterms:modified xsi:type="dcterms:W3CDTF">2024-05-02T09:11:14Z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2052-12.1.0.16729</vt:lpwstr>
  </property>
  <property fmtid="{D5CDD505-2E9C-101B-9397-08002B2CF9AE}" pid="3" name="ICV">
    <vt:lpwstr>8F358A5BDC1E4EC9B1E9DEDF68A75437_11</vt:lpwstr>
  </property>
</Properties>
</file>